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7.xml" ContentType="application/vnd.openxmlformats-officedocument.theme+xml"/>
  <Override PartName="/ppt/slideLayouts/slideLayout28.xml" ContentType="application/vnd.openxmlformats-officedocument.presentationml.slideLayout+xml"/>
  <Override PartName="/ppt/theme/theme8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  <p:sldMasterId id="2147483739" r:id="rId2"/>
    <p:sldMasterId id="2147483742" r:id="rId3"/>
    <p:sldMasterId id="2147483745" r:id="rId4"/>
    <p:sldMasterId id="2147483748" r:id="rId5"/>
    <p:sldMasterId id="2147483751" r:id="rId6"/>
    <p:sldMasterId id="2147483754" r:id="rId7"/>
    <p:sldMasterId id="2147483757" r:id="rId8"/>
    <p:sldMasterId id="2147483759" r:id="rId9"/>
  </p:sldMasterIdLst>
  <p:notesMasterIdLst>
    <p:notesMasterId r:id="rId28"/>
  </p:notesMasterIdLst>
  <p:handoutMasterIdLst>
    <p:handoutMasterId r:id="rId29"/>
  </p:handoutMasterIdLst>
  <p:sldIdLst>
    <p:sldId id="333" r:id="rId10"/>
    <p:sldId id="656" r:id="rId11"/>
    <p:sldId id="654" r:id="rId12"/>
    <p:sldId id="660" r:id="rId13"/>
    <p:sldId id="1471" r:id="rId14"/>
    <p:sldId id="659" r:id="rId15"/>
    <p:sldId id="662" r:id="rId16"/>
    <p:sldId id="264" r:id="rId17"/>
    <p:sldId id="266" r:id="rId18"/>
    <p:sldId id="658" r:id="rId19"/>
    <p:sldId id="1479" r:id="rId20"/>
    <p:sldId id="1481" r:id="rId21"/>
    <p:sldId id="1482" r:id="rId22"/>
    <p:sldId id="1480" r:id="rId23"/>
    <p:sldId id="1488" r:id="rId24"/>
    <p:sldId id="1487" r:id="rId25"/>
    <p:sldId id="1489" r:id="rId26"/>
    <p:sldId id="651" r:id="rId27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19A046E-6B9B-4036-B476-3C61FA445E45}">
          <p14:sldIdLst>
            <p14:sldId id="333"/>
            <p14:sldId id="656"/>
            <p14:sldId id="654"/>
            <p14:sldId id="660"/>
            <p14:sldId id="1471"/>
            <p14:sldId id="659"/>
            <p14:sldId id="662"/>
            <p14:sldId id="264"/>
            <p14:sldId id="266"/>
            <p14:sldId id="658"/>
            <p14:sldId id="1479"/>
            <p14:sldId id="1481"/>
            <p14:sldId id="1482"/>
            <p14:sldId id="1480"/>
            <p14:sldId id="1488"/>
            <p14:sldId id="1487"/>
            <p14:sldId id="1489"/>
            <p14:sldId id="65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AF64"/>
    <a:srgbClr val="4F2683"/>
    <a:srgbClr val="FFC850"/>
    <a:srgbClr val="F8971D"/>
    <a:srgbClr val="D95E2D"/>
    <a:srgbClr val="CBCBCB"/>
    <a:srgbClr val="5F5F5F"/>
    <a:srgbClr val="28A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57" autoAdjust="0"/>
    <p:restoredTop sz="94694" autoAdjust="0"/>
  </p:normalViewPr>
  <p:slideViewPr>
    <p:cSldViewPr snapToGrid="0" snapToObjects="1">
      <p:cViewPr varScale="1">
        <p:scale>
          <a:sx n="65" d="100"/>
          <a:sy n="65" d="100"/>
        </p:scale>
        <p:origin x="492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LHCH-FS01\Support_And_Corporate_Services\Human%20Resources\Workforce\Workforce%20Information\Staff%20Survey\2022\c.%20National%20Reports\a.%20National%20Benchmarking\b.%20benchmark_report_excel_data_2018-2022-1%20-%20working%20v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LHCH-FS01\Support_And_Corporate_Services\Human%20Resources\Workforce\Workforce%20Information\Staff%20Survey\2022\c.%20National%20Reports\a.%20National%20Benchmarking\b.%20benchmark_report_excel_data_2018-2022-1%20-%20working%20v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800" b="1" i="0" baseline="0" dirty="0">
                <a:solidFill>
                  <a:srgbClr val="7030A0"/>
                </a:solidFill>
                <a:effectLst/>
              </a:rPr>
              <a:t>How do we compare against key indicators?</a:t>
            </a:r>
            <a:endParaRPr lang="en-GB" sz="2800" b="1" dirty="0">
              <a:solidFill>
                <a:srgbClr val="7030A0"/>
              </a:solidFill>
              <a:effectLst/>
            </a:endParaRPr>
          </a:p>
          <a:p>
            <a:pPr>
              <a:defRPr sz="2800"/>
            </a:pPr>
            <a:r>
              <a:rPr lang="en-GB" sz="1800" b="0" i="0" baseline="0" dirty="0">
                <a:effectLst/>
              </a:rPr>
              <a:t>Ranking comparison across Cheshire &amp; Merseyside</a:t>
            </a:r>
            <a:endParaRPr lang="en-GB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'Pivot - Cheshire and Mersey'!$G$6</c:f>
              <c:strCache>
                <c:ptCount val="1"/>
                <c:pt idx="0">
                  <c:v>Place to Work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'Pivot - Cheshire and Mersey'!$F$7:$F$24</c:f>
              <c:strCache>
                <c:ptCount val="18"/>
                <c:pt idx="0">
                  <c:v>Liverpool Heart and Chest Hospital NHS Foundation Trust</c:v>
                </c:pt>
                <c:pt idx="1">
                  <c:v>Alder Hey Children's NHS Foundation Trust</c:v>
                </c:pt>
                <c:pt idx="2">
                  <c:v>Bridgewater Community Healthcare NHS Foundation Trust</c:v>
                </c:pt>
                <c:pt idx="3">
                  <c:v>Cheshire and Wirral Partnership NHS Foundation Trust</c:v>
                </c:pt>
                <c:pt idx="4">
                  <c:v>Countess of Chester Hospital NHS Foundation Trust</c:v>
                </c:pt>
                <c:pt idx="5">
                  <c:v>East Cheshire NHS Trust</c:v>
                </c:pt>
                <c:pt idx="6">
                  <c:v>Liverpool University Hospitals NHS Foundation Trust</c:v>
                </c:pt>
                <c:pt idx="7">
                  <c:v>Liverpool Women's NHS Foundation Trust</c:v>
                </c:pt>
                <c:pt idx="8">
                  <c:v>Mersey Care NHS Foundation Trust</c:v>
                </c:pt>
                <c:pt idx="9">
                  <c:v>Mid Cheshire Hospitals NHS Foundation Trust</c:v>
                </c:pt>
                <c:pt idx="10">
                  <c:v>North West Ambulance Service NHS Trust</c:v>
                </c:pt>
                <c:pt idx="11">
                  <c:v>Southport and Ormskirk Hospital NHS Trust</c:v>
                </c:pt>
                <c:pt idx="12">
                  <c:v>St Helens and Knowsley Teaching Hospitals NHS Trust</c:v>
                </c:pt>
                <c:pt idx="13">
                  <c:v>The Clatterbridge Cancer Centre NHS Foundation Trust</c:v>
                </c:pt>
                <c:pt idx="14">
                  <c:v>The Walton Centre NHS Foundation Trust</c:v>
                </c:pt>
                <c:pt idx="15">
                  <c:v>Warrington and Halton Teaching Hospitals NHS Foundation Trust</c:v>
                </c:pt>
                <c:pt idx="16">
                  <c:v>Wirral Community Health and Care NHS Foundation Trust</c:v>
                </c:pt>
                <c:pt idx="17">
                  <c:v>Wirral University Teaching Hospital NHS Foundation Trust</c:v>
                </c:pt>
              </c:strCache>
            </c:strRef>
          </c:cat>
          <c:val>
            <c:numRef>
              <c:f>'Pivot - Cheshire and Mersey'!$G$7:$G$24</c:f>
              <c:numCache>
                <c:formatCode>General</c:formatCode>
                <c:ptCount val="18"/>
                <c:pt idx="0">
                  <c:v>1</c:v>
                </c:pt>
                <c:pt idx="1">
                  <c:v>4</c:v>
                </c:pt>
                <c:pt idx="2">
                  <c:v>11</c:v>
                </c:pt>
                <c:pt idx="3">
                  <c:v>5</c:v>
                </c:pt>
                <c:pt idx="4">
                  <c:v>18</c:v>
                </c:pt>
                <c:pt idx="5">
                  <c:v>9</c:v>
                </c:pt>
                <c:pt idx="6">
                  <c:v>16</c:v>
                </c:pt>
                <c:pt idx="7">
                  <c:v>8</c:v>
                </c:pt>
                <c:pt idx="8">
                  <c:v>10</c:v>
                </c:pt>
                <c:pt idx="9">
                  <c:v>7</c:v>
                </c:pt>
                <c:pt idx="10">
                  <c:v>17</c:v>
                </c:pt>
                <c:pt idx="11">
                  <c:v>15</c:v>
                </c:pt>
                <c:pt idx="12">
                  <c:v>3</c:v>
                </c:pt>
                <c:pt idx="13">
                  <c:v>6</c:v>
                </c:pt>
                <c:pt idx="14">
                  <c:v>2</c:v>
                </c:pt>
                <c:pt idx="15">
                  <c:v>13</c:v>
                </c:pt>
                <c:pt idx="16">
                  <c:v>12</c:v>
                </c:pt>
                <c:pt idx="17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63-4FFA-9DE7-7E02A2A34C8B}"/>
            </c:ext>
          </c:extLst>
        </c:ser>
        <c:ser>
          <c:idx val="1"/>
          <c:order val="1"/>
          <c:tx>
            <c:strRef>
              <c:f>'Pivot - Cheshire and Mersey'!$H$6</c:f>
              <c:strCache>
                <c:ptCount val="1"/>
                <c:pt idx="0">
                  <c:v>Place Treatment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'Pivot - Cheshire and Mersey'!$F$7:$F$24</c:f>
              <c:strCache>
                <c:ptCount val="18"/>
                <c:pt idx="0">
                  <c:v>Liverpool Heart and Chest Hospital NHS Foundation Trust</c:v>
                </c:pt>
                <c:pt idx="1">
                  <c:v>Alder Hey Children's NHS Foundation Trust</c:v>
                </c:pt>
                <c:pt idx="2">
                  <c:v>Bridgewater Community Healthcare NHS Foundation Trust</c:v>
                </c:pt>
                <c:pt idx="3">
                  <c:v>Cheshire and Wirral Partnership NHS Foundation Trust</c:v>
                </c:pt>
                <c:pt idx="4">
                  <c:v>Countess of Chester Hospital NHS Foundation Trust</c:v>
                </c:pt>
                <c:pt idx="5">
                  <c:v>East Cheshire NHS Trust</c:v>
                </c:pt>
                <c:pt idx="6">
                  <c:v>Liverpool University Hospitals NHS Foundation Trust</c:v>
                </c:pt>
                <c:pt idx="7">
                  <c:v>Liverpool Women's NHS Foundation Trust</c:v>
                </c:pt>
                <c:pt idx="8">
                  <c:v>Mersey Care NHS Foundation Trust</c:v>
                </c:pt>
                <c:pt idx="9">
                  <c:v>Mid Cheshire Hospitals NHS Foundation Trust</c:v>
                </c:pt>
                <c:pt idx="10">
                  <c:v>North West Ambulance Service NHS Trust</c:v>
                </c:pt>
                <c:pt idx="11">
                  <c:v>Southport and Ormskirk Hospital NHS Trust</c:v>
                </c:pt>
                <c:pt idx="12">
                  <c:v>St Helens and Knowsley Teaching Hospitals NHS Trust</c:v>
                </c:pt>
                <c:pt idx="13">
                  <c:v>The Clatterbridge Cancer Centre NHS Foundation Trust</c:v>
                </c:pt>
                <c:pt idx="14">
                  <c:v>The Walton Centre NHS Foundation Trust</c:v>
                </c:pt>
                <c:pt idx="15">
                  <c:v>Warrington and Halton Teaching Hospitals NHS Foundation Trust</c:v>
                </c:pt>
                <c:pt idx="16">
                  <c:v>Wirral Community Health and Care NHS Foundation Trust</c:v>
                </c:pt>
                <c:pt idx="17">
                  <c:v>Wirral University Teaching Hospital NHS Foundation Trust</c:v>
                </c:pt>
              </c:strCache>
            </c:strRef>
          </c:cat>
          <c:val>
            <c:numRef>
              <c:f>'Pivot - Cheshire and Mersey'!$H$7:$H$24</c:f>
              <c:numCache>
                <c:formatCode>General</c:formatCode>
                <c:ptCount val="18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9</c:v>
                </c:pt>
                <c:pt idx="4">
                  <c:v>18</c:v>
                </c:pt>
                <c:pt idx="5">
                  <c:v>12</c:v>
                </c:pt>
                <c:pt idx="6">
                  <c:v>15</c:v>
                </c:pt>
                <c:pt idx="7">
                  <c:v>7</c:v>
                </c:pt>
                <c:pt idx="8">
                  <c:v>11</c:v>
                </c:pt>
                <c:pt idx="9">
                  <c:v>10</c:v>
                </c:pt>
                <c:pt idx="10">
                  <c:v>14</c:v>
                </c:pt>
                <c:pt idx="11">
                  <c:v>17</c:v>
                </c:pt>
                <c:pt idx="12">
                  <c:v>6</c:v>
                </c:pt>
                <c:pt idx="13">
                  <c:v>4</c:v>
                </c:pt>
                <c:pt idx="14">
                  <c:v>2</c:v>
                </c:pt>
                <c:pt idx="15">
                  <c:v>16</c:v>
                </c:pt>
                <c:pt idx="16">
                  <c:v>8</c:v>
                </c:pt>
                <c:pt idx="17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763-4FFA-9DE7-7E02A2A34C8B}"/>
            </c:ext>
          </c:extLst>
        </c:ser>
        <c:ser>
          <c:idx val="2"/>
          <c:order val="2"/>
          <c:tx>
            <c:strRef>
              <c:f>'Pivot - Cheshire and Mersey'!$I$6</c:f>
              <c:strCache>
                <c:ptCount val="1"/>
                <c:pt idx="0">
                  <c:v>Care Top Priority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'Pivot - Cheshire and Mersey'!$F$7:$F$24</c:f>
              <c:strCache>
                <c:ptCount val="18"/>
                <c:pt idx="0">
                  <c:v>Liverpool Heart and Chest Hospital NHS Foundation Trust</c:v>
                </c:pt>
                <c:pt idx="1">
                  <c:v>Alder Hey Children's NHS Foundation Trust</c:v>
                </c:pt>
                <c:pt idx="2">
                  <c:v>Bridgewater Community Healthcare NHS Foundation Trust</c:v>
                </c:pt>
                <c:pt idx="3">
                  <c:v>Cheshire and Wirral Partnership NHS Foundation Trust</c:v>
                </c:pt>
                <c:pt idx="4">
                  <c:v>Countess of Chester Hospital NHS Foundation Trust</c:v>
                </c:pt>
                <c:pt idx="5">
                  <c:v>East Cheshire NHS Trust</c:v>
                </c:pt>
                <c:pt idx="6">
                  <c:v>Liverpool University Hospitals NHS Foundation Trust</c:v>
                </c:pt>
                <c:pt idx="7">
                  <c:v>Liverpool Women's NHS Foundation Trust</c:v>
                </c:pt>
                <c:pt idx="8">
                  <c:v>Mersey Care NHS Foundation Trust</c:v>
                </c:pt>
                <c:pt idx="9">
                  <c:v>Mid Cheshire Hospitals NHS Foundation Trust</c:v>
                </c:pt>
                <c:pt idx="10">
                  <c:v>North West Ambulance Service NHS Trust</c:v>
                </c:pt>
                <c:pt idx="11">
                  <c:v>Southport and Ormskirk Hospital NHS Trust</c:v>
                </c:pt>
                <c:pt idx="12">
                  <c:v>St Helens and Knowsley Teaching Hospitals NHS Trust</c:v>
                </c:pt>
                <c:pt idx="13">
                  <c:v>The Clatterbridge Cancer Centre NHS Foundation Trust</c:v>
                </c:pt>
                <c:pt idx="14">
                  <c:v>The Walton Centre NHS Foundation Trust</c:v>
                </c:pt>
                <c:pt idx="15">
                  <c:v>Warrington and Halton Teaching Hospitals NHS Foundation Trust</c:v>
                </c:pt>
                <c:pt idx="16">
                  <c:v>Wirral Community Health and Care NHS Foundation Trust</c:v>
                </c:pt>
                <c:pt idx="17">
                  <c:v>Wirral University Teaching Hospital NHS Foundation Trust</c:v>
                </c:pt>
              </c:strCache>
            </c:strRef>
          </c:cat>
          <c:val>
            <c:numRef>
              <c:f>'Pivot - Cheshire and Mersey'!$I$7:$I$24</c:f>
              <c:numCache>
                <c:formatCode>General</c:formatCode>
                <c:ptCount val="18"/>
                <c:pt idx="0">
                  <c:v>1</c:v>
                </c:pt>
                <c:pt idx="1">
                  <c:v>4</c:v>
                </c:pt>
                <c:pt idx="2">
                  <c:v>9</c:v>
                </c:pt>
                <c:pt idx="3">
                  <c:v>7</c:v>
                </c:pt>
                <c:pt idx="4">
                  <c:v>17</c:v>
                </c:pt>
                <c:pt idx="5">
                  <c:v>12</c:v>
                </c:pt>
                <c:pt idx="6">
                  <c:v>15</c:v>
                </c:pt>
                <c:pt idx="7">
                  <c:v>6</c:v>
                </c:pt>
                <c:pt idx="8">
                  <c:v>10</c:v>
                </c:pt>
                <c:pt idx="9">
                  <c:v>8</c:v>
                </c:pt>
                <c:pt idx="10">
                  <c:v>18</c:v>
                </c:pt>
                <c:pt idx="11">
                  <c:v>16</c:v>
                </c:pt>
                <c:pt idx="12">
                  <c:v>5</c:v>
                </c:pt>
                <c:pt idx="13">
                  <c:v>2</c:v>
                </c:pt>
                <c:pt idx="14">
                  <c:v>3</c:v>
                </c:pt>
                <c:pt idx="15">
                  <c:v>11</c:v>
                </c:pt>
                <c:pt idx="16">
                  <c:v>13</c:v>
                </c:pt>
                <c:pt idx="17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63-4FFA-9DE7-7E02A2A34C8B}"/>
            </c:ext>
          </c:extLst>
        </c:ser>
        <c:ser>
          <c:idx val="3"/>
          <c:order val="3"/>
          <c:tx>
            <c:strRef>
              <c:f>'Pivot - Cheshire and Mersey'!$J$6</c:f>
              <c:strCache>
                <c:ptCount val="1"/>
                <c:pt idx="0">
                  <c:v>Engagement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'Pivot - Cheshire and Mersey'!$F$7:$F$24</c:f>
              <c:strCache>
                <c:ptCount val="18"/>
                <c:pt idx="0">
                  <c:v>Liverpool Heart and Chest Hospital NHS Foundation Trust</c:v>
                </c:pt>
                <c:pt idx="1">
                  <c:v>Alder Hey Children's NHS Foundation Trust</c:v>
                </c:pt>
                <c:pt idx="2">
                  <c:v>Bridgewater Community Healthcare NHS Foundation Trust</c:v>
                </c:pt>
                <c:pt idx="3">
                  <c:v>Cheshire and Wirral Partnership NHS Foundation Trust</c:v>
                </c:pt>
                <c:pt idx="4">
                  <c:v>Countess of Chester Hospital NHS Foundation Trust</c:v>
                </c:pt>
                <c:pt idx="5">
                  <c:v>East Cheshire NHS Trust</c:v>
                </c:pt>
                <c:pt idx="6">
                  <c:v>Liverpool University Hospitals NHS Foundation Trust</c:v>
                </c:pt>
                <c:pt idx="7">
                  <c:v>Liverpool Women's NHS Foundation Trust</c:v>
                </c:pt>
                <c:pt idx="8">
                  <c:v>Mersey Care NHS Foundation Trust</c:v>
                </c:pt>
                <c:pt idx="9">
                  <c:v>Mid Cheshire Hospitals NHS Foundation Trust</c:v>
                </c:pt>
                <c:pt idx="10">
                  <c:v>North West Ambulance Service NHS Trust</c:v>
                </c:pt>
                <c:pt idx="11">
                  <c:v>Southport and Ormskirk Hospital NHS Trust</c:v>
                </c:pt>
                <c:pt idx="12">
                  <c:v>St Helens and Knowsley Teaching Hospitals NHS Trust</c:v>
                </c:pt>
                <c:pt idx="13">
                  <c:v>The Clatterbridge Cancer Centre NHS Foundation Trust</c:v>
                </c:pt>
                <c:pt idx="14">
                  <c:v>The Walton Centre NHS Foundation Trust</c:v>
                </c:pt>
                <c:pt idx="15">
                  <c:v>Warrington and Halton Teaching Hospitals NHS Foundation Trust</c:v>
                </c:pt>
                <c:pt idx="16">
                  <c:v>Wirral Community Health and Care NHS Foundation Trust</c:v>
                </c:pt>
                <c:pt idx="17">
                  <c:v>Wirral University Teaching Hospital NHS Foundation Trust</c:v>
                </c:pt>
              </c:strCache>
            </c:strRef>
          </c:cat>
          <c:val>
            <c:numRef>
              <c:f>'Pivot - Cheshire and Mersey'!$J$7:$J$24</c:f>
              <c:numCache>
                <c:formatCode>General</c:formatCode>
                <c:ptCount val="18"/>
                <c:pt idx="0">
                  <c:v>1</c:v>
                </c:pt>
                <c:pt idx="1">
                  <c:v>7</c:v>
                </c:pt>
                <c:pt idx="2">
                  <c:v>5</c:v>
                </c:pt>
                <c:pt idx="3">
                  <c:v>6</c:v>
                </c:pt>
                <c:pt idx="4">
                  <c:v>17</c:v>
                </c:pt>
                <c:pt idx="5">
                  <c:v>12</c:v>
                </c:pt>
                <c:pt idx="6">
                  <c:v>16</c:v>
                </c:pt>
                <c:pt idx="7">
                  <c:v>8</c:v>
                </c:pt>
                <c:pt idx="8">
                  <c:v>10</c:v>
                </c:pt>
                <c:pt idx="9">
                  <c:v>9</c:v>
                </c:pt>
                <c:pt idx="10">
                  <c:v>18</c:v>
                </c:pt>
                <c:pt idx="11">
                  <c:v>15</c:v>
                </c:pt>
                <c:pt idx="12">
                  <c:v>4</c:v>
                </c:pt>
                <c:pt idx="13">
                  <c:v>3</c:v>
                </c:pt>
                <c:pt idx="14">
                  <c:v>2</c:v>
                </c:pt>
                <c:pt idx="15">
                  <c:v>13</c:v>
                </c:pt>
                <c:pt idx="16">
                  <c:v>11</c:v>
                </c:pt>
                <c:pt idx="17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763-4FFA-9DE7-7E02A2A34C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048803327"/>
        <c:axId val="1048796671"/>
      </c:barChart>
      <c:catAx>
        <c:axId val="10488033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8796671"/>
        <c:crosses val="autoZero"/>
        <c:auto val="1"/>
        <c:lblAlgn val="ctr"/>
        <c:lblOffset val="100"/>
        <c:noMultiLvlLbl val="0"/>
      </c:catAx>
      <c:valAx>
        <c:axId val="10487966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RANKING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8803327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[b. benchmark_report_excel_data_2018-2022-1 - working v3.xlsx]Graph Data AcuteSpecialistTrust!PivotTable16</c:name>
    <c:fmtId val="3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baseline="0" dirty="0">
                <a:solidFill>
                  <a:srgbClr val="7030A0"/>
                </a:solidFill>
                <a:effectLst/>
              </a:rPr>
              <a:t>How do we compare against key indicators?</a:t>
            </a:r>
            <a:endParaRPr lang="en-GB" dirty="0">
              <a:solidFill>
                <a:srgbClr val="7030A0"/>
              </a:solidFill>
              <a:effectLst/>
            </a:endParaRPr>
          </a:p>
          <a:p>
            <a:pPr>
              <a:defRPr/>
            </a:pPr>
            <a:r>
              <a:rPr lang="en-GB" sz="1800" b="0" i="0" baseline="0" dirty="0">
                <a:effectLst/>
              </a:rPr>
              <a:t>I would recommend my organisation as a place to work</a:t>
            </a:r>
            <a:endParaRPr lang="en-GB" dirty="0">
              <a:effectLst/>
            </a:endParaRPr>
          </a:p>
          <a:p>
            <a:pPr>
              <a:defRPr/>
            </a:pPr>
            <a:r>
              <a:rPr lang="en-US" sz="1800" b="0" i="0" baseline="0" dirty="0">
                <a:effectLst/>
              </a:rPr>
              <a:t>(LHCH 2022 ranked 1st out of 13 Acute Specialist Trusts)</a:t>
            </a:r>
            <a:endParaRPr lang="en-GB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numFmt formatCode="0.00%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rgbClr val="7030A0"/>
          </a:solidFill>
          <a:ln>
            <a:noFill/>
          </a:ln>
          <a:effectLst/>
        </c:spP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numFmt formatCode="0.00%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rgbClr val="7030A0"/>
          </a:solidFill>
          <a:ln>
            <a:noFill/>
          </a:ln>
          <a:effectLst/>
        </c:spP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numFmt formatCode="0.00%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rgbClr val="7030A0"/>
          </a:solidFill>
          <a:ln>
            <a:noFill/>
          </a:ln>
          <a:effectLst/>
        </c:spP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'Graph Data AcuteSpecialistTrust'!$B$3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6D7-4C15-9F1C-D7E4B06E3DD6}"/>
              </c:ext>
            </c:extLst>
          </c:dPt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'Graph Data AcuteSpecialistTrust'!$A$4:$A$29</c:f>
              <c:multiLvlStrCache>
                <c:ptCount val="13"/>
                <c:lvl>
                  <c:pt idx="0">
                    <c:v>Liverpool Heart and Chest Hospital NHS Foundation Trust</c:v>
                  </c:pt>
                  <c:pt idx="1">
                    <c:v>Royal National Orthopaedic Hospital NHS Trust</c:v>
                  </c:pt>
                  <c:pt idx="2">
                    <c:v>The Royal Orthopaedic Hospital NHS Foundation Trust</c:v>
                  </c:pt>
                  <c:pt idx="3">
                    <c:v>Queen Victoria Hospital NHS Foundation Trust</c:v>
                  </c:pt>
                  <c:pt idx="4">
                    <c:v>The Christie NHS Foundation Trust</c:v>
                  </c:pt>
                  <c:pt idx="5">
                    <c:v>The Walton Centre NHS Foundation Trust</c:v>
                  </c:pt>
                  <c:pt idx="6">
                    <c:v>The Royal Marsden NHS Foundation Trust</c:v>
                  </c:pt>
                  <c:pt idx="7">
                    <c:v>Great Ormond Street Hospital for Children NHS Foundation Trust</c:v>
                  </c:pt>
                  <c:pt idx="8">
                    <c:v>The Robert Jones and Agnes Hunt Orthopaedic Hospital NHS Foundation Trust</c:v>
                  </c:pt>
                  <c:pt idx="9">
                    <c:v>The Clatterbridge Cancer Centre NHS Foundation Trust</c:v>
                  </c:pt>
                  <c:pt idx="10">
                    <c:v>Moorfields Eye Hospital NHS Foundation Trust</c:v>
                  </c:pt>
                  <c:pt idx="11">
                    <c:v>Liverpool Women's NHS Foundation Trust</c:v>
                  </c:pt>
                  <c:pt idx="12">
                    <c:v>Royal Papworth Hospital NHS Foundation Trust</c:v>
                  </c:pt>
                </c:lvl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  <c:pt idx="10">
                    <c:v>11</c:v>
                  </c:pt>
                  <c:pt idx="11">
                    <c:v>12</c:v>
                  </c:pt>
                  <c:pt idx="12">
                    <c:v>13</c:v>
                  </c:pt>
                </c:lvl>
              </c:multiLvlStrCache>
            </c:multiLvlStrRef>
          </c:cat>
          <c:val>
            <c:numRef>
              <c:f>'Graph Data AcuteSpecialistTrust'!$B$4:$B$29</c:f>
              <c:numCache>
                <c:formatCode>General</c:formatCode>
                <c:ptCount val="13"/>
                <c:pt idx="0">
                  <c:v>0.78074249673127794</c:v>
                </c:pt>
                <c:pt idx="1">
                  <c:v>0.72796045072104976</c:v>
                </c:pt>
                <c:pt idx="2">
                  <c:v>0.7231861914723573</c:v>
                </c:pt>
                <c:pt idx="3">
                  <c:v>0.7177161542469066</c:v>
                </c:pt>
                <c:pt idx="4">
                  <c:v>0.70791161074424702</c:v>
                </c:pt>
                <c:pt idx="5">
                  <c:v>0.70328799456849034</c:v>
                </c:pt>
                <c:pt idx="6">
                  <c:v>0.68585135638818728</c:v>
                </c:pt>
                <c:pt idx="7">
                  <c:v>0.66046780643770076</c:v>
                </c:pt>
                <c:pt idx="8">
                  <c:v>0.65777083233369349</c:v>
                </c:pt>
                <c:pt idx="9">
                  <c:v>0.63994797392202429</c:v>
                </c:pt>
                <c:pt idx="10">
                  <c:v>0.62211994765856127</c:v>
                </c:pt>
                <c:pt idx="11">
                  <c:v>0.6160588112563038</c:v>
                </c:pt>
                <c:pt idx="12">
                  <c:v>0.61568968583057981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6D7-4C15-9F1C-D7E4B06E3D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90672912"/>
        <c:axId val="690661680"/>
      </c:barChart>
      <c:catAx>
        <c:axId val="690672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0661680"/>
        <c:crosses val="autoZero"/>
        <c:auto val="1"/>
        <c:lblAlgn val="ctr"/>
        <c:lblOffset val="100"/>
        <c:noMultiLvlLbl val="0"/>
      </c:catAx>
      <c:valAx>
        <c:axId val="690661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0672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[b. benchmark_report_excel_data_2018-2022-1 - working v3.xlsx]Graph Data AcuteSpecialistTrust!PivotTable19</c:name>
    <c:fmtId val="3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baseline="0" dirty="0">
                <a:effectLst/>
              </a:rPr>
              <a:t>How do we compare against key indicators?</a:t>
            </a:r>
            <a:endParaRPr lang="en-GB" dirty="0">
              <a:effectLst/>
            </a:endParaRPr>
          </a:p>
          <a:p>
            <a:pPr>
              <a:defRPr/>
            </a:pPr>
            <a:r>
              <a:rPr lang="en-US" sz="1800" b="0" i="0" baseline="0" dirty="0">
                <a:effectLst/>
              </a:rPr>
              <a:t>Staff Engagement Score</a:t>
            </a:r>
            <a:endParaRPr lang="en-GB" dirty="0">
              <a:effectLst/>
            </a:endParaRPr>
          </a:p>
          <a:p>
            <a:pPr>
              <a:defRPr/>
            </a:pPr>
            <a:r>
              <a:rPr lang="en-US" sz="1800" b="0" i="0" baseline="0" dirty="0">
                <a:effectLst/>
              </a:rPr>
              <a:t>(LHCH 2022 ranked 1st out of 13 of Acute Specialist Trusts)</a:t>
            </a:r>
            <a:endParaRPr lang="en-GB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rgbClr val="7030A0"/>
          </a:solidFill>
          <a:ln>
            <a:noFill/>
          </a:ln>
          <a:effectLst/>
        </c:spP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rgbClr val="7030A0"/>
          </a:solidFill>
          <a:ln>
            <a:noFill/>
          </a:ln>
          <a:effectLst/>
        </c:spP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rgbClr val="7030A0"/>
          </a:solidFill>
          <a:ln>
            <a:noFill/>
          </a:ln>
          <a:effectLst/>
        </c:spP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'Graph Data AcuteSpecialistTrust'!$K$3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E35-4C05-A79C-7603B57123E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'Graph Data AcuteSpecialistTrust'!$J$4:$J$29</c:f>
              <c:multiLvlStrCache>
                <c:ptCount val="13"/>
                <c:lvl>
                  <c:pt idx="0">
                    <c:v>Liverpool Heart and Chest Hospital NHS Foundation Trust</c:v>
                  </c:pt>
                  <c:pt idx="1">
                    <c:v>Queen Victoria Hospital NHS Foundation Trust</c:v>
                  </c:pt>
                  <c:pt idx="2">
                    <c:v>Royal National Orthopaedic Hospital NHS Trust</c:v>
                  </c:pt>
                  <c:pt idx="3">
                    <c:v>The Christie NHS Foundation Trust</c:v>
                  </c:pt>
                  <c:pt idx="4">
                    <c:v>The Walton Centre NHS Foundation Trust</c:v>
                  </c:pt>
                  <c:pt idx="5">
                    <c:v>The Clatterbridge Cancer Centre NHS Foundation Trust</c:v>
                  </c:pt>
                  <c:pt idx="6">
                    <c:v>The Royal Marsden NHS Foundation Trust</c:v>
                  </c:pt>
                  <c:pt idx="7">
                    <c:v>The Royal Orthopaedic Hospital NHS Foundation Trust</c:v>
                  </c:pt>
                  <c:pt idx="8">
                    <c:v>Moorfields Eye Hospital NHS Foundation Trust</c:v>
                  </c:pt>
                  <c:pt idx="9">
                    <c:v>The Robert Jones and Agnes Hunt Orthopaedic Hospital NHS Foundation Trust</c:v>
                  </c:pt>
                  <c:pt idx="10">
                    <c:v>Great Ormond Street Hospital for Children NHS Foundation Trust</c:v>
                  </c:pt>
                  <c:pt idx="11">
                    <c:v>Liverpool Women's NHS Foundation Trust</c:v>
                  </c:pt>
                  <c:pt idx="12">
                    <c:v>Royal Papworth Hospital NHS Foundation Trust</c:v>
                  </c:pt>
                </c:lvl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  <c:pt idx="10">
                    <c:v>11</c:v>
                  </c:pt>
                  <c:pt idx="11">
                    <c:v>12</c:v>
                  </c:pt>
                  <c:pt idx="12">
                    <c:v>13</c:v>
                  </c:pt>
                </c:lvl>
              </c:multiLvlStrCache>
            </c:multiLvlStrRef>
          </c:cat>
          <c:val>
            <c:numRef>
              <c:f>'Graph Data AcuteSpecialistTrust'!$K$4:$K$29</c:f>
              <c:numCache>
                <c:formatCode>0.00</c:formatCode>
                <c:ptCount val="13"/>
                <c:pt idx="0">
                  <c:v>7.6220111824685626</c:v>
                </c:pt>
                <c:pt idx="1">
                  <c:v>7.4489196387621366</c:v>
                </c:pt>
                <c:pt idx="2">
                  <c:v>7.4272125311511576</c:v>
                </c:pt>
                <c:pt idx="3">
                  <c:v>7.4240965849526992</c:v>
                </c:pt>
                <c:pt idx="4">
                  <c:v>7.4070261223431517</c:v>
                </c:pt>
                <c:pt idx="5">
                  <c:v>7.2445276166793349</c:v>
                </c:pt>
                <c:pt idx="6">
                  <c:v>7.2331903641438586</c:v>
                </c:pt>
                <c:pt idx="7">
                  <c:v>7.1468358584951401</c:v>
                </c:pt>
                <c:pt idx="8">
                  <c:v>7.1186999933920241</c:v>
                </c:pt>
                <c:pt idx="9">
                  <c:v>7.097353271635674</c:v>
                </c:pt>
                <c:pt idx="10">
                  <c:v>7.0868689229997086</c:v>
                </c:pt>
                <c:pt idx="11">
                  <c:v>7.07509676164449</c:v>
                </c:pt>
                <c:pt idx="12">
                  <c:v>7.0502426453330784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35-4C05-A79C-7603B57123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48667232"/>
        <c:axId val="1648646848"/>
      </c:barChart>
      <c:catAx>
        <c:axId val="1648667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48646848"/>
        <c:crosses val="autoZero"/>
        <c:auto val="1"/>
        <c:lblAlgn val="ctr"/>
        <c:lblOffset val="100"/>
        <c:noMultiLvlLbl val="0"/>
      </c:catAx>
      <c:valAx>
        <c:axId val="1648646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48667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8C237F4-301F-DA43-B4D4-E7BBDEBBA0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1B5A49-48AF-034C-888A-9F420170DB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5257D-0302-624C-884C-F50B299F7386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87F3C0-AD34-5A4A-B27E-250862593F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409813-B459-4743-BF34-C8B2C843372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C4545-25F6-944D-86CF-EA81BD3856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00550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82689-571A-B24B-9671-370EFB1AD43C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85F33-7DA6-424A-BEB6-8E621AFB5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16930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03F3DA-6B88-4952-991F-FE04B3617CAF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921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E5B80E-2E3B-4C97-A1D8-99DF51BB0586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950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03F3DA-6B88-4952-991F-FE04B3617CAF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763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03F3DA-6B88-4952-991F-FE04B3617CAF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921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54CED2-8856-3049-BBDE-40994C100428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4C4D7DC-7B20-2449-BD2E-3B9518959AF8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443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60995-D774-0A46-B467-2C52A93C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49656"/>
            <a:ext cx="11461476" cy="823912"/>
          </a:xfrm>
        </p:spPr>
        <p:txBody>
          <a:bodyPr anchor="b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DF04D1-1D24-8545-BE44-8F5347713A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674" y="2020823"/>
            <a:ext cx="5633901" cy="66713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4F268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B6AAA1-70A3-BA4A-9EA1-2C0F8F534E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3674" y="2687955"/>
            <a:ext cx="5633901" cy="3493389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1D8837-ABB3-9045-A4A0-A0A5FC6AA5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20823"/>
            <a:ext cx="5659302" cy="667131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4F268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B003F8-FB36-8345-915A-295EB74B00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87955"/>
            <a:ext cx="5652950" cy="349338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22EADB-22A1-8E4B-9314-AB7EC8B13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2A2E7-967D-8549-90F5-C1C435E24400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B18BC9-147E-784E-892C-8C5F90439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70956-C20B-964F-AF08-04651053C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32EE56D-C1D9-934A-9AE7-442A7B872363}"/>
              </a:ext>
            </a:extLst>
          </p:cNvPr>
          <p:cNvCxnSpPr>
            <a:cxnSpLocks/>
          </p:cNvCxnSpPr>
          <p:nvPr userDrawn="1"/>
        </p:nvCxnSpPr>
        <p:spPr>
          <a:xfrm>
            <a:off x="366850" y="1938528"/>
            <a:ext cx="11458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48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E392B-BBD6-EF4B-A321-10EC5C35DA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31292"/>
            <a:ext cx="11458300" cy="842276"/>
          </a:xfrm>
        </p:spPr>
        <p:txBody>
          <a:bodyPr anchor="b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78B1F5-01D3-3349-8EC2-D012A1EE2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06B5A-D839-D44D-B4C8-AF5167ED2629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1FA987-029E-014B-9D84-2653CE656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CCAC2B-4B3B-4242-B9FE-B79289D1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39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E63F042-2F27-FD47-AD7A-5758C9D742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D7BB5A-0552-D14B-A65B-65C378F1B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490AAF-5516-4C49-9531-2F4837C73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D767DD-2EC7-B34D-B8F5-F2E8DC612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14D38A7-40DB-294A-BD57-118281AE7A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090" y="5125266"/>
            <a:ext cx="12002530" cy="113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469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17B3D3-3375-FA48-8B94-1D7D1D933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0313-A122-C14C-B656-D37AB3F0E6CE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3D3A8D-4B03-B847-9AD2-84C8E96CF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89493D-0E85-E343-9965-59201105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625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AD80A-AB39-984B-9B38-DE5B213FE0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42288"/>
            <a:ext cx="5729150" cy="1069975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9AAB1-D998-1143-BE1C-676AF9B9E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0216" y="1042289"/>
            <a:ext cx="5524934" cy="4873625"/>
          </a:xfr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8534B8-BC4C-8041-9EE3-23E9506C48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6850" y="2304288"/>
            <a:ext cx="5729150" cy="3619564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3A0CEA-1FC2-1B4D-A93D-42D53F7B0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06FD-BE82-D24B-994D-D065C345C366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A10338-EF2F-2445-945B-A9C2E08D5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0929D9-7D00-C34C-8FAD-BBF6C0EE6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6AE784-0B32-FE41-94FB-A47C04D9C112}"/>
              </a:ext>
            </a:extLst>
          </p:cNvPr>
          <p:cNvCxnSpPr>
            <a:cxnSpLocks/>
          </p:cNvCxnSpPr>
          <p:nvPr userDrawn="1"/>
        </p:nvCxnSpPr>
        <p:spPr>
          <a:xfrm>
            <a:off x="366850" y="2212848"/>
            <a:ext cx="5729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8400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6CA76-B875-FA4A-A114-807B8DB152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42288"/>
            <a:ext cx="5729150" cy="1069975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5A241-5F47-8348-81F0-0348116703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309360" y="1042289"/>
            <a:ext cx="5515790" cy="487362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7E6303-B2FC-EE4C-8ACD-8D563F5A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6850" y="2304288"/>
            <a:ext cx="5729150" cy="3619564"/>
          </a:xfrm>
        </p:spPr>
        <p:txBody>
          <a:bodyPr/>
          <a:lstStyle>
            <a:lvl1pPr marL="0" indent="0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B9876-2084-6543-B0CE-0B1BD53B9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E2DE2-6DF5-C246-B7E3-9E63962142D1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832706-E4E2-A84E-9EF9-BA61A445D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0EA5D1-D051-3E40-B6EA-0D28709C9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DA6217-7ECF-8747-B6BA-0C13B8B5E7C5}"/>
              </a:ext>
            </a:extLst>
          </p:cNvPr>
          <p:cNvCxnSpPr>
            <a:cxnSpLocks/>
          </p:cNvCxnSpPr>
          <p:nvPr userDrawn="1"/>
        </p:nvCxnSpPr>
        <p:spPr>
          <a:xfrm>
            <a:off x="366850" y="2212848"/>
            <a:ext cx="5729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9684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E65C1-2D6A-4548-A657-35A429DF83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8300" y="-1193800"/>
            <a:ext cx="9144000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rgbClr val="67017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add header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B8216-5E76-534E-A50C-AE0F45B235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8300" y="1984375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67017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624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E65C1-2D6A-4548-A657-35A429DF83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8300" y="-1193800"/>
            <a:ext cx="9144000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rgbClr val="67017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add header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B8216-5E76-534E-A50C-AE0F45B235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8300" y="1834355"/>
            <a:ext cx="5727700" cy="43275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67017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add text</a:t>
            </a:r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A9C9DDEA-C537-C946-8DE7-3380F35706D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88088" y="1834356"/>
            <a:ext cx="5573712" cy="3189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1165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E65C1-2D6A-4548-A657-35A429DF83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8300" y="-1193800"/>
            <a:ext cx="9144000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add header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B8216-5E76-534E-A50C-AE0F45B235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8300" y="1984375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7644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E65C1-2D6A-4548-A657-35A429DF83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8300" y="-1193800"/>
            <a:ext cx="9144000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add header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B8216-5E76-534E-A50C-AE0F45B235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8300" y="1834355"/>
            <a:ext cx="5727700" cy="43275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add text</a:t>
            </a:r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A9C9DDEA-C537-C946-8DE7-3380F35706D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88088" y="1834356"/>
            <a:ext cx="5573712" cy="3189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404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6D5990-D230-494A-AFE1-A377BD46F56A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D1504A-26E7-5C43-A957-655C79045144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4921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E65C1-2D6A-4548-A657-35A429DF83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8300" y="-1193800"/>
            <a:ext cx="9144000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add header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B8216-5E76-534E-A50C-AE0F45B235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8300" y="1984375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2476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E65C1-2D6A-4548-A657-35A429DF83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8300" y="-1193800"/>
            <a:ext cx="9144000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add header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B8216-5E76-534E-A50C-AE0F45B235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8300" y="1834355"/>
            <a:ext cx="5727700" cy="43275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add text</a:t>
            </a:r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A9C9DDEA-C537-C946-8DE7-3380F35706D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88088" y="1834356"/>
            <a:ext cx="5573712" cy="3189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163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E65C1-2D6A-4548-A657-35A429DF83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8300" y="-1193800"/>
            <a:ext cx="9144000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add header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B8216-5E76-534E-A50C-AE0F45B235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8300" y="1984375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3480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E65C1-2D6A-4548-A657-35A429DF83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8300" y="-1193800"/>
            <a:ext cx="9144000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add header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B8216-5E76-534E-A50C-AE0F45B235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8300" y="1834355"/>
            <a:ext cx="5727700" cy="43275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add text</a:t>
            </a:r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A9C9DDEA-C537-C946-8DE7-3380F35706D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88088" y="1834356"/>
            <a:ext cx="5573712" cy="3189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5564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E65C1-2D6A-4548-A657-35A429DF83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8300" y="-1193800"/>
            <a:ext cx="9144000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add header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B8216-5E76-534E-A50C-AE0F45B235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8300" y="1984375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2366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E65C1-2D6A-4548-A657-35A429DF83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8300" y="-1193800"/>
            <a:ext cx="9144000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add header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B8216-5E76-534E-A50C-AE0F45B235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8300" y="1834355"/>
            <a:ext cx="5727700" cy="43275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add text</a:t>
            </a:r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A9C9DDEA-C537-C946-8DE7-3380F35706D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88088" y="1834356"/>
            <a:ext cx="5573712" cy="3189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9341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E65C1-2D6A-4548-A657-35A429DF83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8300" y="-1193800"/>
            <a:ext cx="9144000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add header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B8216-5E76-534E-A50C-AE0F45B235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8300" y="1984375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3747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E65C1-2D6A-4548-A657-35A429DF83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8300" y="-1193800"/>
            <a:ext cx="9144000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add header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B8216-5E76-534E-A50C-AE0F45B235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8300" y="1834355"/>
            <a:ext cx="5727700" cy="43275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add text</a:t>
            </a:r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A9C9DDEA-C537-C946-8DE7-3380F35706D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288088" y="1834356"/>
            <a:ext cx="5573712" cy="3189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281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E65C1-2D6A-4548-A657-35A429DF83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351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divider slide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B8216-5E76-534E-A50C-AE0F45B235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4148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divider slide subtitle style</a:t>
            </a:r>
            <a:endParaRPr lang="en-US" dirty="0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C6DB9875-F369-F54E-8B72-CE2E00D077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2FC96FC-864F-9541-B95D-6AADB46A66E0}" type="datetimeFigureOut">
              <a:rPr lang="en-US" smtClean="0"/>
              <a:pPr/>
              <a:t>3/16/2023</a:t>
            </a:fld>
            <a:endParaRPr lang="en-US" dirty="0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01E0844-252A-C44A-B426-8D811F61D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5F513F7F-D0D8-C647-A500-6827B2013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6704BEA-DAD4-A74D-B97F-8D2ED3A2B3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642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E0F3-A271-4DEE-8E6B-3D869CA40E9F}" type="datetimeFigureOut">
              <a:rPr lang="en-GB" smtClean="0"/>
              <a:t>16/03/2023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F861-7E0E-48C0-B6BB-BCA240DD663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7970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D73365-F639-A549-8E1F-0B1E00687E9B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8F5195D-5BA5-DC43-812E-3D99A77AF64E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775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E0F3-A271-4DEE-8E6B-3D869CA40E9F}" type="datetimeFigureOut">
              <a:rPr lang="en-GB" smtClean="0"/>
              <a:t>16/03/2023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F861-7E0E-48C0-B6BB-BCA240DD663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66234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E0F3-A271-4DEE-8E6B-3D869CA40E9F}" type="datetimeFigureOut">
              <a:rPr lang="en-GB" smtClean="0"/>
              <a:t>16/03/2023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F861-7E0E-48C0-B6BB-BCA240DD663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3559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E0F3-A271-4DEE-8E6B-3D869CA40E9F}" type="datetimeFigureOut">
              <a:rPr lang="en-GB" smtClean="0"/>
              <a:t>16/03/2023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F861-7E0E-48C0-B6BB-BCA240DD663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36707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E0F3-A271-4DEE-8E6B-3D869CA40E9F}" type="datetimeFigureOut">
              <a:rPr lang="en-GB" smtClean="0"/>
              <a:t>16/03/2023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F861-7E0E-48C0-B6BB-BCA240DD663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15650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E0F3-A271-4DEE-8E6B-3D869CA40E9F}" type="datetimeFigureOut">
              <a:rPr lang="en-GB" smtClean="0"/>
              <a:t>16/03/2023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F861-7E0E-48C0-B6BB-BCA240DD663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48010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E0F3-A271-4DEE-8E6B-3D869CA40E9F}" type="datetimeFigureOut">
              <a:rPr lang="en-GB" smtClean="0"/>
              <a:t>16/03/2023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F861-7E0E-48C0-B6BB-BCA240DD663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30847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E0F3-A271-4DEE-8E6B-3D869CA40E9F}" type="datetimeFigureOut">
              <a:rPr lang="en-GB" smtClean="0"/>
              <a:t>16/03/2023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F861-7E0E-48C0-B6BB-BCA240DD663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85905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E0F3-A271-4DEE-8E6B-3D869CA40E9F}" type="datetimeFigureOut">
              <a:rPr lang="en-GB" smtClean="0"/>
              <a:t>16/03/2023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F861-7E0E-48C0-B6BB-BCA240DD663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75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E0F3-A271-4DEE-8E6B-3D869CA40E9F}" type="datetimeFigureOut">
              <a:rPr lang="en-GB" smtClean="0"/>
              <a:t>16/03/2023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F861-7E0E-48C0-B6BB-BCA240DD663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12188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E0F3-A271-4DEE-8E6B-3D869CA40E9F}" type="datetimeFigureOut">
              <a:rPr lang="en-GB" smtClean="0"/>
              <a:t>16/03/2023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EF861-7E0E-48C0-B6BB-BCA240DD663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877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B88E271-B3DF-3847-9E4A-D9F367CE14CC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523E76-A290-AE4C-A6AB-FDC327C41D99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848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B88E271-B3DF-3847-9E4A-D9F367CE14CC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523E76-A290-AE4C-A6AB-FDC327C41D99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101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B88E271-B3DF-3847-9E4A-D9F367CE14CC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523E76-A290-AE4C-A6AB-FDC327C41D99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698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213A9-1C9D-CE44-B1EA-6FA615AD70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24695"/>
            <a:ext cx="11458300" cy="842276"/>
          </a:xfrm>
        </p:spPr>
        <p:txBody>
          <a:bodyPr anchor="b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322039-20E6-9A42-AB96-1A56E00F2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850" y="2013377"/>
            <a:ext cx="11458300" cy="4140535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61903-E778-9646-9FF9-F80DDF2A5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A7A7B-F31D-B344-836C-A639F0094DD6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4D98EA-A7FC-5E4E-BCC2-9E1F23925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01A99-9A1A-DC4F-AC6B-3BD512839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7884BE4-45A2-CB49-8EF5-42EA151733E7}"/>
              </a:ext>
            </a:extLst>
          </p:cNvPr>
          <p:cNvCxnSpPr>
            <a:cxnSpLocks/>
          </p:cNvCxnSpPr>
          <p:nvPr userDrawn="1"/>
        </p:nvCxnSpPr>
        <p:spPr>
          <a:xfrm>
            <a:off x="366850" y="1938528"/>
            <a:ext cx="11458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18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0BBA8-447A-C44F-8686-C88C7A833E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32198"/>
            <a:ext cx="11458300" cy="842276"/>
          </a:xfrm>
        </p:spPr>
        <p:txBody>
          <a:bodyPr anchor="b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41DB5-2908-C944-870F-A5CCB3A769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6850" y="2017649"/>
            <a:ext cx="5652950" cy="4145407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B2EDF4-EB6F-2145-88C2-B177DB4C6B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17649"/>
            <a:ext cx="5652950" cy="4145407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D7BB5A-0552-D14B-A65B-65C378F1B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490AAF-5516-4C49-9531-2F4837C73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D767DD-2EC7-B34D-B8F5-F2E8DC612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59460B-F1C8-6A44-941D-F2D47060B8BC}"/>
              </a:ext>
            </a:extLst>
          </p:cNvPr>
          <p:cNvCxnSpPr>
            <a:cxnSpLocks/>
          </p:cNvCxnSpPr>
          <p:nvPr userDrawn="1"/>
        </p:nvCxnSpPr>
        <p:spPr>
          <a:xfrm>
            <a:off x="366850" y="1938528"/>
            <a:ext cx="11458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008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0BBA8-447A-C44F-8686-C88C7A833E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32198"/>
            <a:ext cx="11458300" cy="842276"/>
          </a:xfrm>
        </p:spPr>
        <p:txBody>
          <a:bodyPr anchor="b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41DB5-2908-C944-870F-A5CCB3A769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6850" y="2017649"/>
            <a:ext cx="5652950" cy="4145407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D7BB5A-0552-D14B-A65B-65C378F1B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490AAF-5516-4C49-9531-2F4837C73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D767DD-2EC7-B34D-B8F5-F2E8DC612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59460B-F1C8-6A44-941D-F2D47060B8BC}"/>
              </a:ext>
            </a:extLst>
          </p:cNvPr>
          <p:cNvCxnSpPr>
            <a:cxnSpLocks/>
          </p:cNvCxnSpPr>
          <p:nvPr userDrawn="1"/>
        </p:nvCxnSpPr>
        <p:spPr>
          <a:xfrm>
            <a:off x="366850" y="1938528"/>
            <a:ext cx="11458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E63F042-2F27-FD47-AD7A-5758C9D742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72200" y="2017292"/>
            <a:ext cx="5652950" cy="414540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14D38A7-40DB-294A-BD57-118281AE7A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19800" y="5248836"/>
            <a:ext cx="6172200" cy="113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579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2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4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5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5FADD0-948E-2E4D-8166-8630AC059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850" y="1031292"/>
            <a:ext cx="11458300" cy="8422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2FA5A-445C-4C4C-984F-8E925BF0A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6850" y="2008505"/>
            <a:ext cx="11458300" cy="41362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B46A2-77C7-DF4C-8D1D-32C2256F43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6850" y="64506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A1A0663-5F6E-FA48-86B0-FB592E17755D}" type="datetime1">
              <a:rPr lang="en-GB" smtClean="0"/>
              <a:pPr/>
              <a:t>16/03/2023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9F296-8AD1-C245-B261-EFF96F0308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5062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25F4A-C3E2-9945-995F-CE40CC3519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1950" y="64506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01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34" r:id="rId2"/>
    <p:sldLayoutId id="2147483732" r:id="rId3"/>
    <p:sldLayoutId id="2147483733" r:id="rId4"/>
    <p:sldLayoutId id="2147483737" r:id="rId5"/>
    <p:sldLayoutId id="2147483736" r:id="rId6"/>
    <p:sldLayoutId id="2147483722" r:id="rId7"/>
    <p:sldLayoutId id="2147483724" r:id="rId8"/>
    <p:sldLayoutId id="2147483735" r:id="rId9"/>
    <p:sldLayoutId id="2147483725" r:id="rId10"/>
    <p:sldLayoutId id="2147483726" r:id="rId11"/>
    <p:sldLayoutId id="2147483738" r:id="rId12"/>
    <p:sldLayoutId id="2147483727" r:id="rId13"/>
    <p:sldLayoutId id="2147483728" r:id="rId14"/>
    <p:sldLayoutId id="2147483729" r:id="rId1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4F2683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4F2683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4F2683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4F2683"/>
        </a:buClr>
        <a:buFont typeface="Arial" panose="020B0604020202020204" pitchFamily="34" charset="0"/>
        <a:buChar char="•"/>
        <a:defRPr sz="13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4F2683"/>
        </a:buClr>
        <a:buFont typeface="Arial" panose="020B0604020202020204" pitchFamily="34" charset="0"/>
        <a:buChar char="•"/>
        <a:defRPr sz="13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4F2683"/>
        </a:buClr>
        <a:buFont typeface="Arial" panose="020B0604020202020204" pitchFamily="34" charset="0"/>
        <a:buChar char="•"/>
        <a:defRPr sz="13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4DC00091-3738-DD44-9EC3-701EB205BD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762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hape&#10;&#10;Description automatically generated">
            <a:extLst>
              <a:ext uri="{FF2B5EF4-FFF2-40B4-BE49-F238E27FC236}">
                <a16:creationId xmlns:a16="http://schemas.microsoft.com/office/drawing/2014/main" id="{C96C2A85-3147-8E43-AC45-D1D6A41B27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959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hape, rectangle&#10;&#10;Description automatically generated">
            <a:extLst>
              <a:ext uri="{FF2B5EF4-FFF2-40B4-BE49-F238E27FC236}">
                <a16:creationId xmlns:a16="http://schemas.microsoft.com/office/drawing/2014/main" id="{AF13CE7A-88E7-9D45-86FF-AB46538C1D6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51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rectangle&#10;&#10;Description automatically generated">
            <a:extLst>
              <a:ext uri="{FF2B5EF4-FFF2-40B4-BE49-F238E27FC236}">
                <a16:creationId xmlns:a16="http://schemas.microsoft.com/office/drawing/2014/main" id="{335B8B79-566D-8E41-BA0C-A5641A34834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923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hape, rectangle&#10;&#10;Description automatically generated">
            <a:extLst>
              <a:ext uri="{FF2B5EF4-FFF2-40B4-BE49-F238E27FC236}">
                <a16:creationId xmlns:a16="http://schemas.microsoft.com/office/drawing/2014/main" id="{E1233790-B7FE-4E4E-8C14-6753C606741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65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">
            <a:extLst>
              <a:ext uri="{FF2B5EF4-FFF2-40B4-BE49-F238E27FC236}">
                <a16:creationId xmlns:a16="http://schemas.microsoft.com/office/drawing/2014/main" id="{D88DC769-8490-904B-A9D2-4BD366AF153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096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F0F4BC49-3F06-0846-BA5B-3060058A5AC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60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0E0F3-A271-4DEE-8E6B-3D869CA40E9F}" type="datetimeFigureOut">
              <a:rPr lang="en-GB" smtClean="0"/>
              <a:t>16/03/2023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EF861-7E0E-48C0-B6BB-BCA240DD663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662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51719" y="2974870"/>
            <a:ext cx="10488562" cy="84050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2022 National Staff Survey Results</a:t>
            </a:r>
            <a:br>
              <a:rPr lang="en-GB" dirty="0"/>
            </a:br>
            <a:endParaRPr lang="en-GB" sz="3600" dirty="0">
              <a:highlight>
                <a:srgbClr val="FF0000"/>
              </a:highligh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0313-A122-C14C-B656-D37AB3F0E6CE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2C501D-5BF8-488B-9436-992DB2D24C9D}"/>
              </a:ext>
            </a:extLst>
          </p:cNvPr>
          <p:cNvSpPr txBox="1"/>
          <p:nvPr/>
        </p:nvSpPr>
        <p:spPr>
          <a:xfrm flipH="1">
            <a:off x="1814650" y="3883130"/>
            <a:ext cx="676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1"/>
                </a:solidFill>
              </a:rPr>
              <a:t>Prepared by: Rachael McDonald, Head of OD and Inclusion</a:t>
            </a:r>
          </a:p>
          <a:p>
            <a:r>
              <a:rPr lang="en-GB" i="1" dirty="0">
                <a:solidFill>
                  <a:schemeClr val="bg1"/>
                </a:solidFill>
              </a:rPr>
              <a:t>Presented by: Karen Nightingall, Chief People Officer</a:t>
            </a:r>
          </a:p>
        </p:txBody>
      </p:sp>
    </p:spTree>
    <p:extLst>
      <p:ext uri="{BB962C8B-B14F-4D97-AF65-F5344CB8AC3E}">
        <p14:creationId xmlns:p14="http://schemas.microsoft.com/office/powerpoint/2010/main" val="170372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662180" y="2862472"/>
            <a:ext cx="3041803" cy="2907801"/>
          </a:xfrm>
          <a:prstGeom prst="rect">
            <a:avLst/>
          </a:prstGeom>
        </p:spPr>
        <p:txBody>
          <a:bodyPr vert="horz" lIns="121920" tIns="60960" rIns="121920" bIns="6096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spcAft>
                <a:spcPts val="800"/>
              </a:spcAft>
            </a:pPr>
            <a:r>
              <a:rPr lang="en-US" sz="4000" b="1" dirty="0">
                <a:solidFill>
                  <a:srgbClr val="FFFFFF"/>
                </a:solidFill>
              </a:rPr>
              <a:t>Questions?</a:t>
            </a:r>
          </a:p>
          <a:p>
            <a:pPr algn="l">
              <a:lnSpc>
                <a:spcPct val="90000"/>
              </a:lnSpc>
              <a:spcAft>
                <a:spcPts val="800"/>
              </a:spcAft>
            </a:pPr>
            <a:endParaRPr lang="en-US" sz="4000" dirty="0">
              <a:solidFill>
                <a:srgbClr val="FFFFFF"/>
              </a:solidFill>
            </a:endParaRPr>
          </a:p>
          <a:p>
            <a:pPr algn="l">
              <a:lnSpc>
                <a:spcPct val="90000"/>
              </a:lnSpc>
              <a:spcAft>
                <a:spcPts val="800"/>
              </a:spcAft>
            </a:pPr>
            <a:endParaRPr lang="en-US" sz="4000" b="1" dirty="0">
              <a:solidFill>
                <a:srgbClr val="FFFFFF"/>
              </a:solidFill>
            </a:endParaRPr>
          </a:p>
          <a:p>
            <a:pPr algn="l">
              <a:lnSpc>
                <a:spcPct val="90000"/>
              </a:lnSpc>
              <a:spcAft>
                <a:spcPts val="800"/>
              </a:spcAft>
            </a:pPr>
            <a:endParaRPr lang="en-US" sz="4000" b="1" dirty="0">
              <a:solidFill>
                <a:srgbClr val="FFFFFF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2727" y="1796819"/>
            <a:ext cx="12192000" cy="176801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5867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34589BFE-8113-42CA-A40A-A7755FC6B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lnSpc>
                <a:spcPct val="90000"/>
              </a:lnSpc>
              <a:spcAft>
                <a:spcPts val="1200"/>
              </a:spcAft>
            </a:pPr>
            <a:r>
              <a:rPr lang="en-GB" sz="3200" dirty="0">
                <a:latin typeface="Calibri" panose="020F0502020204030204" pitchFamily="34" charset="0"/>
                <a:ea typeface="+mn-ea"/>
                <a:cs typeface="+mn-cs"/>
              </a:rPr>
              <a:t>LHCH 2021 vs 2022: 5 Most Improved </a:t>
            </a:r>
            <a:r>
              <a:rPr lang="en-GB" dirty="0">
                <a:latin typeface="Calibri" panose="020F0502020204030204" pitchFamily="34" charset="0"/>
                <a:ea typeface="+mn-ea"/>
                <a:cs typeface="+mn-cs"/>
              </a:rPr>
              <a:t>S</a:t>
            </a:r>
            <a:r>
              <a:rPr lang="en-GB" sz="3200" dirty="0">
                <a:latin typeface="Calibri" panose="020F0502020204030204" pitchFamily="34" charset="0"/>
                <a:ea typeface="+mn-ea"/>
                <a:cs typeface="+mn-cs"/>
              </a:rPr>
              <a:t>cores</a:t>
            </a:r>
            <a:endParaRPr lang="en-US" sz="3200" dirty="0"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3" name="table">
            <a:extLst>
              <a:ext uri="{FF2B5EF4-FFF2-40B4-BE49-F238E27FC236}">
                <a16:creationId xmlns:a16="http://schemas.microsoft.com/office/drawing/2014/main" id="{069DE246-E819-B433-A21C-6E3C98EC3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850" y="2139019"/>
            <a:ext cx="7979656" cy="418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281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51719" y="3163835"/>
            <a:ext cx="10488562" cy="84050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Divisional Overview</a:t>
            </a:r>
            <a:br>
              <a:rPr lang="en-GB" dirty="0"/>
            </a:br>
            <a:endParaRPr lang="en-GB" sz="3600" dirty="0">
              <a:highlight>
                <a:srgbClr val="FF0000"/>
              </a:highligh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0313-A122-C14C-B656-D37AB3F0E6CE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725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5932CEBC-E850-86B8-C457-48D52B5A1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850" y="1032198"/>
            <a:ext cx="11458300" cy="842276"/>
          </a:xfrm>
        </p:spPr>
        <p:txBody>
          <a:bodyPr anchor="b">
            <a:normAutofit/>
          </a:bodyPr>
          <a:lstStyle/>
          <a:p>
            <a:r>
              <a:rPr lang="en-US" dirty="0"/>
              <a:t>Medicine &amp; Surgical Division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4E3207-35E8-AE0E-A698-55B0167A1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850" y="2500460"/>
            <a:ext cx="5652950" cy="3179784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6D87A6-C793-B05B-B209-2BF4F12A9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2535433"/>
            <a:ext cx="5652950" cy="3109121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E9F86-5A6B-49C1-9CD1-827754CC52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66850" y="645062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1A7A7B-F31D-B344-836C-A639F0094DD6}" type="datetime1">
              <a:rPr lang="en-GB" smtClean="0"/>
              <a:pPr>
                <a:spcAft>
                  <a:spcPts val="600"/>
                </a:spcAft>
              </a:pPr>
              <a:t>16/03/2023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4DB95-B286-4E47-BBB8-C1C3EFCF5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1950" y="645062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53DD674-0FE8-9A43-90ED-815A93F2FBA3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221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5932CEBC-E850-86B8-C457-48D52B5A1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850" y="1024695"/>
            <a:ext cx="11458300" cy="842276"/>
          </a:xfrm>
        </p:spPr>
        <p:txBody>
          <a:bodyPr anchor="b">
            <a:normAutofit/>
          </a:bodyPr>
          <a:lstStyle/>
          <a:p>
            <a:r>
              <a:rPr lang="en-US" dirty="0"/>
              <a:t>Clinical Services Division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E9F86-5A6B-49C1-9CD1-827754CC52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66850" y="645062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1A7A7B-F31D-B344-836C-A639F0094DD6}" type="datetime1">
              <a:rPr lang="en-GB" smtClean="0"/>
              <a:pPr>
                <a:spcAft>
                  <a:spcPts val="600"/>
                </a:spcAft>
              </a:pPr>
              <a:t>16/03/2023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4DB95-B286-4E47-BBB8-C1C3EFCF5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1950" y="645062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53DD674-0FE8-9A43-90ED-815A93F2FBA3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7DC966-0CF7-1B89-4806-103A90AEB2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850" y="2220135"/>
            <a:ext cx="7524206" cy="411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678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5932CEBC-E850-86B8-C457-48D52B5A1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850" y="1032198"/>
            <a:ext cx="11458300" cy="842276"/>
          </a:xfrm>
        </p:spPr>
        <p:txBody>
          <a:bodyPr anchor="b">
            <a:normAutofit/>
          </a:bodyPr>
          <a:lstStyle/>
          <a:p>
            <a:r>
              <a:rPr lang="en-US" dirty="0"/>
              <a:t>Non-Clinical Support &amp; Corporate Division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E9F86-5A6B-49C1-9CD1-827754CC52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66850" y="645062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1A7A7B-F31D-B344-836C-A639F0094DD6}" type="datetime1">
              <a:rPr lang="en-GB" smtClean="0"/>
              <a:pPr>
                <a:spcAft>
                  <a:spcPts val="600"/>
                </a:spcAft>
              </a:pPr>
              <a:t>16/03/2023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4DB95-B286-4E47-BBB8-C1C3EFCF5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1950" y="645062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53DD674-0FE8-9A43-90ED-815A93F2FBA3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C751650-25C4-E0EE-C3AC-2456F88D5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9908" y="2086563"/>
            <a:ext cx="6025241" cy="36915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DF5C088-AE81-3717-7E00-32C786A151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04" y="2087198"/>
            <a:ext cx="5692704" cy="369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693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51719" y="3163835"/>
            <a:ext cx="10488562" cy="84050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Areas for Improvement </a:t>
            </a:r>
            <a:br>
              <a:rPr lang="en-GB" dirty="0"/>
            </a:br>
            <a:endParaRPr lang="en-GB" sz="3600" dirty="0">
              <a:highlight>
                <a:srgbClr val="FF0000"/>
              </a:highligh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0313-A122-C14C-B656-D37AB3F0E6CE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411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5932CEBC-E850-86B8-C457-48D52B5A1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850" y="1032198"/>
            <a:ext cx="11458300" cy="842276"/>
          </a:xfr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/>
              <a:t>Focus Areas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E9F86-5A6B-49C1-9CD1-827754CC52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66850" y="645062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41A7A7B-F31D-B344-836C-A639F0094DD6}" type="datetime1">
              <a:rPr lang="en-GB" smtClean="0"/>
              <a:pPr>
                <a:spcAft>
                  <a:spcPts val="600"/>
                </a:spcAft>
              </a:pPr>
              <a:t>16/03/2023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4DB95-B286-4E47-BBB8-C1C3EFCF5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1950" y="645062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53DD674-0FE8-9A43-90ED-815A93F2FBA3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482AC3-AFCA-4533-324A-387FE9B0F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200" y="2041705"/>
            <a:ext cx="6129200" cy="39703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9F1990-3E97-308E-6D56-3229BC0CC5C0}"/>
              </a:ext>
            </a:extLst>
          </p:cNvPr>
          <p:cNvSpPr txBox="1"/>
          <p:nvPr/>
        </p:nvSpPr>
        <p:spPr>
          <a:xfrm>
            <a:off x="6629400" y="2160360"/>
            <a:ext cx="54673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Staff discontent with the national pay structure is reflected in these scores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The Retention Action Plan will help to understand and address why people would want to leave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Turnover has slowed down since last Oct/Nov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Culture and Wellbeing Strategy being developed and in final stages – results highlight the importance of a clear strategy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Its Not Okay culture campaign being rolled to support staff that experience abuse from patients</a:t>
            </a:r>
          </a:p>
        </p:txBody>
      </p:sp>
    </p:spTree>
    <p:extLst>
      <p:ext uri="{BB962C8B-B14F-4D97-AF65-F5344CB8AC3E}">
        <p14:creationId xmlns:p14="http://schemas.microsoft.com/office/powerpoint/2010/main" val="28574166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51719" y="3163835"/>
            <a:ext cx="10488562" cy="84050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Next Steps  </a:t>
            </a:r>
            <a:br>
              <a:rPr lang="en-GB" dirty="0"/>
            </a:br>
            <a:endParaRPr lang="en-GB" sz="3600" dirty="0">
              <a:highlight>
                <a:srgbClr val="FF0000"/>
              </a:highligh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0313-A122-C14C-B656-D37AB3F0E6CE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1022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2727" y="1796819"/>
            <a:ext cx="12192000" cy="176801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5867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4869" y="2240327"/>
            <a:ext cx="12179273" cy="134414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34589BFE-8113-42CA-A40A-A7755FC6B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spcBef>
                <a:spcPts val="0"/>
              </a:spcBef>
            </a:pPr>
            <a:r>
              <a:rPr lang="en-GB" dirty="0"/>
              <a:t>Next steps…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661BB19-94D0-417D-8EE6-04DFD2D197CB}"/>
              </a:ext>
            </a:extLst>
          </p:cNvPr>
          <p:cNvSpPr/>
          <p:nvPr/>
        </p:nvSpPr>
        <p:spPr>
          <a:xfrm>
            <a:off x="366849" y="2103473"/>
            <a:ext cx="11812424" cy="322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Plan developed to cascade results and celebrate our amazing results across the organisation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HRBP’s to partner with divisions to analyse local results and create meaningful and impactful action plans to make positive change in relation to areas of improvement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plans to be communicated to Ops Board, People Delivery Group and People Committee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Deeper analysis of WRES and WDES survey results to identify improvements and areas of focus.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Share ‘</a:t>
            </a:r>
            <a:r>
              <a:rPr lang="en-GB" sz="1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said we did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communication with employees to ensure they are kept informed of the action plans to fulfil the people promise that their voice does count and is listened to. 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Ensure our ‘</a:t>
            </a:r>
            <a:r>
              <a:rPr lang="en-GB" sz="1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Place to Work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status is reflected in our recruitment practices </a:t>
            </a:r>
          </a:p>
          <a:p>
            <a:pPr lvl="1">
              <a:lnSpc>
                <a:spcPct val="115000"/>
              </a:lnSpc>
            </a:pP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416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34589BFE-8113-42CA-A40A-A7755FC6B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850" y="1032198"/>
            <a:ext cx="11458300" cy="842276"/>
          </a:xfr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GB" dirty="0"/>
              <a:t>National Summary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19DA35-0438-0451-F9C7-6E05472AF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340" y="2048804"/>
            <a:ext cx="7443300" cy="4432971"/>
          </a:xfrm>
          <a:prstGeom prst="rect">
            <a:avLst/>
          </a:prstGeom>
          <a:noFill/>
        </p:spPr>
      </p:pic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38D2E89-CB55-B8D9-074D-53323F1544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79222" y="2240327"/>
            <a:ext cx="4045928" cy="4040641"/>
          </a:xfrm>
        </p:spPr>
        <p:txBody>
          <a:bodyPr/>
          <a:lstStyle/>
          <a:p>
            <a:pPr algn="l" fontAlgn="base"/>
            <a:r>
              <a:rPr lang="en-GB" sz="1200" b="0" i="0" dirty="0">
                <a:solidFill>
                  <a:schemeClr val="tx1"/>
                </a:solidFill>
                <a:effectLst/>
                <a:latin typeface="+mn-lt"/>
              </a:rPr>
              <a:t>The annual survey, which was carried out in 2022, covers staff in all 215 NHS trusts in England, across all roles.  </a:t>
            </a:r>
          </a:p>
          <a:p>
            <a:pPr algn="l" fontAlgn="base"/>
            <a:r>
              <a:rPr lang="en-GB" sz="1200" b="0" i="0" dirty="0">
                <a:solidFill>
                  <a:schemeClr val="tx1"/>
                </a:solidFill>
                <a:effectLst/>
                <a:latin typeface="+mn-lt"/>
              </a:rPr>
              <a:t>This year’s results illustrate a decline in certain key markers of staff experience. While staff discontent on pay is reflected in a fall in staff feeling well rewarded.</a:t>
            </a:r>
          </a:p>
          <a:p>
            <a:pPr algn="l" fontAlgn="base"/>
            <a:r>
              <a:rPr lang="en-GB" sz="1200" b="0" i="0" dirty="0">
                <a:solidFill>
                  <a:schemeClr val="tx1"/>
                </a:solidFill>
                <a:effectLst/>
                <a:latin typeface="+mn-lt"/>
              </a:rPr>
              <a:t>The results demonstrate lower staff confidence in the quality of care they feel able to deliver, compared with last year. There has also been a decrease in staff morale. </a:t>
            </a:r>
          </a:p>
          <a:p>
            <a:pPr algn="l" fontAlgn="base"/>
            <a:r>
              <a:rPr lang="en-GB" sz="1200" b="0" i="0" dirty="0">
                <a:solidFill>
                  <a:schemeClr val="tx1"/>
                </a:solidFill>
                <a:effectLst/>
                <a:latin typeface="+mn-lt"/>
              </a:rPr>
              <a:t>Many top-level indicators have stabilised this year however, staying broadly the same as in 2021.</a:t>
            </a:r>
          </a:p>
          <a:p>
            <a:pPr algn="l" fontAlgn="base"/>
            <a:r>
              <a:rPr lang="en-GB" sz="1200" b="0" i="0" dirty="0">
                <a:solidFill>
                  <a:schemeClr val="tx1"/>
                </a:solidFill>
                <a:effectLst/>
                <a:latin typeface="+mn-lt"/>
              </a:rPr>
              <a:t>And there is positive news with an improvement in staff perception of support for learning and development and an increase in feelings around positive teamworking and support from line managers.</a:t>
            </a:r>
          </a:p>
          <a:p>
            <a:endParaRPr lang="en-US" dirty="0"/>
          </a:p>
        </p:txBody>
      </p:sp>
      <p:sp>
        <p:nvSpPr>
          <p:cNvPr id="16" name="Date Placeholder 4">
            <a:extLst>
              <a:ext uri="{FF2B5EF4-FFF2-40B4-BE49-F238E27FC236}">
                <a16:creationId xmlns:a16="http://schemas.microsoft.com/office/drawing/2014/main" id="{56FFE5D7-2BC7-4FA1-A484-2B79E04ECA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66850" y="645062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54ECE1E-1B55-2947-9963-54AF5CBEA441}" type="datetime1">
              <a:rPr lang="en-GB" smtClean="0"/>
              <a:pPr>
                <a:spcAft>
                  <a:spcPts val="600"/>
                </a:spcAft>
              </a:pPr>
              <a:t>16/03/2023</a:t>
            </a:fld>
            <a:endParaRPr lang="en-U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6D23D764-A295-8703-30E6-B631BA574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1950" y="645062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53DD674-0FE8-9A43-90ED-815A93F2FBA3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2727" y="1796819"/>
            <a:ext cx="12192000" cy="176801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5867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4869" y="2240327"/>
            <a:ext cx="12179273" cy="134414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496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AB4B4479-21A7-4EF1-A576-31BEC8553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850" y="1154740"/>
            <a:ext cx="11458300" cy="842276"/>
          </a:xfr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/>
              <a:t>LHCH Headlines</a:t>
            </a:r>
            <a:br>
              <a:rPr lang="en-US" dirty="0"/>
            </a:br>
            <a:endParaRPr lang="en-US" sz="11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686E3B-5570-47CF-AC32-9CF994253572}"/>
              </a:ext>
            </a:extLst>
          </p:cNvPr>
          <p:cNvSpPr txBox="1"/>
          <p:nvPr/>
        </p:nvSpPr>
        <p:spPr>
          <a:xfrm>
            <a:off x="6740434" y="1997016"/>
            <a:ext cx="5373189" cy="4124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50" algn="just">
              <a:spcBef>
                <a:spcPts val="600"/>
              </a:spcBef>
              <a:spcAft>
                <a:spcPts val="600"/>
              </a:spcAft>
              <a:buClr>
                <a:srgbClr val="4F2683"/>
              </a:buClr>
            </a:pPr>
            <a:endParaRPr lang="en-GB" sz="1200" b="1" dirty="0">
              <a:solidFill>
                <a:srgbClr val="4F2683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57150" algn="just">
              <a:spcBef>
                <a:spcPts val="600"/>
              </a:spcBef>
              <a:spcAft>
                <a:spcPts val="600"/>
              </a:spcAft>
              <a:buClr>
                <a:srgbClr val="4F2683"/>
              </a:buClr>
            </a:pPr>
            <a:r>
              <a:rPr lang="en-GB" sz="1200" b="1" dirty="0">
                <a:solidFill>
                  <a:srgbClr val="4F268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SURVEY UPDATE</a:t>
            </a:r>
          </a:p>
          <a:p>
            <a:pPr marL="285750" indent="-228600" algn="just">
              <a:lnSpc>
                <a:spcPct val="120000"/>
              </a:lnSpc>
              <a:spcAft>
                <a:spcPts val="300"/>
              </a:spcAft>
              <a:buClr>
                <a:srgbClr val="4F2683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Staff Survey launched Monday 3</a:t>
            </a:r>
            <a:r>
              <a:rPr lang="en-GB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October 22 and was open until 30</a:t>
            </a:r>
            <a:r>
              <a:rPr lang="en-GB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November 2022.</a:t>
            </a:r>
          </a:p>
          <a:p>
            <a:pPr marL="285750" indent="-228600" algn="just">
              <a:lnSpc>
                <a:spcPct val="120000"/>
              </a:lnSpc>
              <a:spcAft>
                <a:spcPts val="300"/>
              </a:spcAft>
              <a:buClr>
                <a:srgbClr val="4F2683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The final response rate, taking into account any leavers and ineligible staff, was 69% (1247 respondents).</a:t>
            </a:r>
          </a:p>
          <a:p>
            <a:pPr marL="285750" indent="-228600" algn="just">
              <a:lnSpc>
                <a:spcPct val="120000"/>
              </a:lnSpc>
              <a:spcAft>
                <a:spcPts val="300"/>
              </a:spcAft>
              <a:buClr>
                <a:srgbClr val="4F2683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This is an 8% increase in 2021</a:t>
            </a:r>
          </a:p>
          <a:p>
            <a:pPr marL="285750" indent="-228600" algn="just">
              <a:lnSpc>
                <a:spcPct val="120000"/>
              </a:lnSpc>
              <a:spcAft>
                <a:spcPts val="300"/>
              </a:spcAft>
              <a:buClr>
                <a:srgbClr val="4F2683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LHCH had the highest response rate benchmarked against all acute specialist trusts </a:t>
            </a:r>
          </a:p>
          <a:p>
            <a:pPr marL="285750" indent="-228600" algn="just">
              <a:lnSpc>
                <a:spcPct val="120000"/>
              </a:lnSpc>
              <a:spcAft>
                <a:spcPts val="300"/>
              </a:spcAft>
              <a:buClr>
                <a:srgbClr val="4F2683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There was strong staff engagement throughout led by the HR Manager</a:t>
            </a:r>
          </a:p>
          <a:p>
            <a:pPr marL="285750" indent="-228600" algn="just">
              <a:lnSpc>
                <a:spcPct val="120000"/>
              </a:lnSpc>
              <a:spcAft>
                <a:spcPts val="300"/>
              </a:spcAft>
              <a:buClr>
                <a:srgbClr val="4F2683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Take a break, have a kit kat, complete your Staff Survey initiative was in place to encourage completion and support wellbeing </a:t>
            </a:r>
          </a:p>
          <a:p>
            <a:pPr marL="285750" indent="-228600" algn="just">
              <a:lnSpc>
                <a:spcPct val="120000"/>
              </a:lnSpc>
              <a:spcAft>
                <a:spcPts val="300"/>
              </a:spcAft>
              <a:buClr>
                <a:srgbClr val="4F2683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Night shift walk arounds took place to improve visibility and help boost participation  </a:t>
            </a:r>
          </a:p>
          <a:p>
            <a:pPr marL="57150" algn="just">
              <a:lnSpc>
                <a:spcPct val="120000"/>
              </a:lnSpc>
              <a:spcAft>
                <a:spcPts val="300"/>
              </a:spcAft>
              <a:buClr>
                <a:srgbClr val="4F2683"/>
              </a:buClr>
            </a:pP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E9F86-5A6B-49C1-9CD1-827754CC52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66850" y="645062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41A7A7B-F31D-B344-836C-A639F0094DD6}" type="datetime1">
              <a:rPr lang="en-GB" smtClean="0"/>
              <a:pPr>
                <a:spcAft>
                  <a:spcPts val="600"/>
                </a:spcAft>
              </a:pPr>
              <a:t>16/03/2023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4DB95-B286-4E47-BBB8-C1C3EFCF5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1950" y="645062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53DD674-0FE8-9A43-90ED-815A93F2FBA3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23559B-8323-46E3-7A52-00CC026F8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850" y="2219084"/>
            <a:ext cx="6303037" cy="4329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538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AB4B4479-21A7-4EF1-A576-31BEC8553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850" y="1049656"/>
            <a:ext cx="11461476" cy="823912"/>
          </a:xfrm>
        </p:spPr>
        <p:txBody>
          <a:bodyPr anchor="b">
            <a:normAutofit/>
          </a:bodyPr>
          <a:lstStyle/>
          <a:p>
            <a:r>
              <a:rPr lang="en-US" dirty="0"/>
              <a:t>LHCH Overview – People Promise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0D345B38-C6C6-4962-AD02-48AE6CF25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674" y="2020823"/>
            <a:ext cx="5633901" cy="374400"/>
          </a:xfrm>
        </p:spPr>
        <p:txBody>
          <a:bodyPr/>
          <a:lstStyle/>
          <a:p>
            <a:r>
              <a:rPr lang="en-US" dirty="0"/>
              <a:t>2021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B604D74A-C181-45AB-B184-FFE9571AEB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20824"/>
            <a:ext cx="5659302" cy="374400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E9F86-5A6B-49C1-9CD1-827754CC52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66850" y="645062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1A7A7B-F31D-B344-836C-A639F0094DD6}" type="datetime1">
              <a:rPr lang="en-GB" smtClean="0"/>
              <a:pPr>
                <a:spcAft>
                  <a:spcPts val="600"/>
                </a:spcAft>
              </a:pPr>
              <a:t>16/03/2023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4DB95-B286-4E47-BBB8-C1C3EFCF5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1950" y="645062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53DD674-0FE8-9A43-90ED-815A93F2FBA3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8E19D6-36E2-43EF-83A8-040101F24E9B}"/>
              </a:ext>
            </a:extLst>
          </p:cNvPr>
          <p:cNvSpPr txBox="1"/>
          <p:nvPr/>
        </p:nvSpPr>
        <p:spPr>
          <a:xfrm>
            <a:off x="-163147" y="5825255"/>
            <a:ext cx="1178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i="1" dirty="0">
                <a:solidFill>
                  <a:schemeClr val="bg1"/>
                </a:solidFill>
                <a:highlight>
                  <a:srgbClr val="4F2683"/>
                </a:highlight>
              </a:rPr>
              <a:t>LHCH came out as ‘Best’ in all categories, with the exception of ‘we work flexibly’, however we were still above the ‘average’ and improved from 2021 </a:t>
            </a:r>
          </a:p>
          <a:p>
            <a:pPr algn="ctr"/>
            <a:r>
              <a:rPr lang="en-GB" sz="1200" b="1" i="1" dirty="0">
                <a:solidFill>
                  <a:schemeClr val="bg1"/>
                </a:solidFill>
                <a:highlight>
                  <a:srgbClr val="4F2683"/>
                </a:highlight>
              </a:rPr>
              <a:t>LHCH also improved in 8 of the 9 area, except  of ‘we are recognised and rewarded’ which scored the same as 2021</a:t>
            </a:r>
          </a:p>
          <a:p>
            <a:pPr algn="ctr"/>
            <a:endParaRPr lang="en-GB" sz="1200" b="1" i="1" dirty="0">
              <a:solidFill>
                <a:schemeClr val="bg1"/>
              </a:solidFill>
              <a:highlight>
                <a:srgbClr val="4F2683"/>
              </a:highlight>
            </a:endParaRP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2BBF3058-B6F4-9265-5156-2C34055A445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9359" y="2328358"/>
            <a:ext cx="5159992" cy="3413120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38C69E-A34F-5D43-2E12-1805709F8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3976" y="2525192"/>
            <a:ext cx="6119648" cy="311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065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51719" y="3163835"/>
            <a:ext cx="10488562" cy="84050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How LHCH Compares…</a:t>
            </a:r>
            <a:br>
              <a:rPr lang="en-GB" dirty="0"/>
            </a:br>
            <a:endParaRPr lang="en-GB" sz="3600" dirty="0">
              <a:highlight>
                <a:srgbClr val="FF0000"/>
              </a:highligh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0313-A122-C14C-B656-D37AB3F0E6CE}" type="datetime1">
              <a:rPr lang="en-GB" smtClean="0"/>
              <a:t>16/03/2023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757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AB4B4479-21A7-4EF1-A576-31BEC8553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850" y="1032198"/>
            <a:ext cx="11458300" cy="842276"/>
          </a:xfrm>
        </p:spPr>
        <p:txBody>
          <a:bodyPr anchor="b">
            <a:normAutofit/>
          </a:bodyPr>
          <a:lstStyle/>
          <a:p>
            <a:r>
              <a:rPr lang="en-US" dirty="0"/>
              <a:t>People Promise: LHCH vs Acute Specialist Trusts Position</a:t>
            </a:r>
          </a:p>
        </p:txBody>
      </p:sp>
      <p:sp>
        <p:nvSpPr>
          <p:cNvPr id="71" name="Content Placeholder 3">
            <a:extLst>
              <a:ext uri="{FF2B5EF4-FFF2-40B4-BE49-F238E27FC236}">
                <a16:creationId xmlns:a16="http://schemas.microsoft.com/office/drawing/2014/main" id="{26FECB1E-0124-9AFF-85F8-E5DE3319E8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79434" y="2110294"/>
            <a:ext cx="3967317" cy="273015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Clr>
                <a:srgbClr val="4F2683"/>
              </a:buClr>
              <a:buNone/>
            </a:pPr>
            <a:r>
              <a:rPr lang="en-US" sz="1100" b="1" dirty="0">
                <a:solidFill>
                  <a:srgbClr val="4F268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GOOD NEWS STORY</a:t>
            </a:r>
          </a:p>
          <a:p>
            <a:pPr marL="0" indent="0" algn="just">
              <a:spcBef>
                <a:spcPts val="0"/>
              </a:spcBef>
              <a:buClr>
                <a:srgbClr val="4F2683"/>
              </a:buClr>
              <a:buNone/>
            </a:pPr>
            <a:endParaRPr lang="en-US" sz="1100" b="1" i="1" dirty="0">
              <a:solidFill>
                <a:srgbClr val="4F2683"/>
              </a:solidFill>
              <a:ea typeface="+mj-ea"/>
            </a:endParaRPr>
          </a:p>
          <a:p>
            <a:pPr marL="342900" lvl="0" indent="-342900" algn="just">
              <a:lnSpc>
                <a:spcPts val="1380"/>
              </a:lnSpc>
              <a:buFont typeface="Wingdings" panose="05000000000000000000" pitchFamily="2" charset="2"/>
              <a:buChar char=""/>
              <a:tabLst>
                <a:tab pos="304800" algn="l"/>
              </a:tabLst>
            </a:pPr>
            <a:r>
              <a:rPr lang="en-US" sz="1200" b="0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We are 1st in the country for ‘</a:t>
            </a:r>
            <a:r>
              <a:rPr lang="en-US" sz="1200" b="0" i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 place to work’</a:t>
            </a:r>
            <a:r>
              <a:rPr lang="en-US" sz="1200" b="0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&amp; ‘</a:t>
            </a:r>
            <a:r>
              <a:rPr lang="en-US" sz="1200" b="0" i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staff engagement’</a:t>
            </a:r>
            <a:r>
              <a:rPr lang="en-US" sz="1200" b="0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GB" sz="1200" b="1" kern="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 algn="just">
              <a:lnSpc>
                <a:spcPts val="1380"/>
              </a:lnSpc>
              <a:buFont typeface="Wingdings" panose="05000000000000000000" pitchFamily="2" charset="2"/>
              <a:buChar char=""/>
              <a:tabLst>
                <a:tab pos="304800" algn="l"/>
              </a:tabLst>
            </a:pPr>
            <a:r>
              <a:rPr lang="en-GB" sz="1200" kern="0" dirty="0">
                <a:ea typeface="Arial" panose="020B0604020202020204" pitchFamily="34" charset="0"/>
              </a:rPr>
              <a:t>W</a:t>
            </a:r>
            <a:r>
              <a:rPr lang="en-GB" sz="1200" b="0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 are 2nd for </a:t>
            </a:r>
            <a:r>
              <a:rPr lang="en-GB" sz="1200" b="0" i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care is our top priority</a:t>
            </a:r>
            <a:endParaRPr lang="en-GB" sz="1200" b="1" kern="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 algn="just">
              <a:lnSpc>
                <a:spcPts val="1380"/>
              </a:lnSpc>
              <a:buFont typeface="Wingdings" panose="05000000000000000000" pitchFamily="2" charset="2"/>
              <a:buChar char=""/>
              <a:tabLst>
                <a:tab pos="304800" algn="l"/>
              </a:tabLst>
            </a:pPr>
            <a:r>
              <a:rPr lang="en-GB" sz="1200" b="0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We are 3rd for </a:t>
            </a:r>
            <a:r>
              <a:rPr lang="en-GB" sz="1200" b="0" i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 place for treatment</a:t>
            </a:r>
            <a:r>
              <a:rPr lang="en-GB" sz="1200" b="0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GB" sz="1200" b="1" kern="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 algn="just">
              <a:lnSpc>
                <a:spcPts val="1380"/>
              </a:lnSpc>
              <a:buFont typeface="Wingdings" panose="05000000000000000000" pitchFamily="2" charset="2"/>
              <a:buChar char=""/>
              <a:tabLst>
                <a:tab pos="304800" algn="l"/>
              </a:tabLst>
            </a:pPr>
            <a:r>
              <a:rPr lang="en-GB" sz="1200" b="0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We are 1st in 8 out of 9* of the People Promise elements &amp; themes, benchmarked against ‘Acute Specialist Trusts’.</a:t>
            </a:r>
            <a:endParaRPr lang="en-GB" sz="1200" b="1" kern="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 algn="just">
              <a:lnSpc>
                <a:spcPts val="1380"/>
              </a:lnSpc>
              <a:buFont typeface="Wingdings" panose="05000000000000000000" pitchFamily="2" charset="2"/>
              <a:buChar char=""/>
              <a:tabLst>
                <a:tab pos="304800" algn="l"/>
              </a:tabLst>
            </a:pPr>
            <a:r>
              <a:rPr lang="en-GB" sz="1200" b="0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We are 1</a:t>
            </a:r>
            <a:r>
              <a:rPr lang="en-GB" sz="1200" b="0" kern="0" baseline="30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st</a:t>
            </a:r>
            <a:r>
              <a:rPr lang="en-GB" sz="1200" b="0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in all four areas benchmarked against all Trusts in Cheshire and Merseyside </a:t>
            </a:r>
            <a:endParaRPr lang="en-GB" sz="1200" b="1" kern="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buClr>
                <a:srgbClr val="4F2683"/>
              </a:buClr>
              <a:buNone/>
            </a:pPr>
            <a:endParaRPr lang="en-GB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" indent="0">
              <a:lnSpc>
                <a:spcPct val="120000"/>
              </a:lnSpc>
              <a:spcBef>
                <a:spcPts val="0"/>
              </a:spcBef>
              <a:buClr>
                <a:srgbClr val="4F2683"/>
              </a:buClr>
              <a:buNone/>
            </a:pPr>
            <a:endParaRPr lang="en-GB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E9F86-5A6B-49C1-9CD1-827754CC52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66850" y="645062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1A7A7B-F31D-B344-836C-A639F0094DD6}" type="datetime1">
              <a:rPr lang="en-GB" smtClean="0"/>
              <a:pPr>
                <a:spcAft>
                  <a:spcPts val="600"/>
                </a:spcAft>
              </a:pPr>
              <a:t>16/03/2023</a:t>
            </a:fld>
            <a:endParaRPr lang="en-US" dirty="0"/>
          </a:p>
        </p:txBody>
      </p:sp>
      <p:pic>
        <p:nvPicPr>
          <p:cNvPr id="1027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4A8B1CDD-4A8F-3266-17D7-234276C06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9" y="1963024"/>
            <a:ext cx="7590068" cy="4622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8197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AB4B4479-21A7-4EF1-A576-31BEC8553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850" y="1032198"/>
            <a:ext cx="11458300" cy="842276"/>
          </a:xfrm>
        </p:spPr>
        <p:txBody>
          <a:bodyPr anchor="b">
            <a:normAutofit/>
          </a:bodyPr>
          <a:lstStyle/>
          <a:p>
            <a:pPr marL="0" indent="0">
              <a:buNone/>
            </a:pPr>
            <a:r>
              <a:rPr lang="en-US" dirty="0"/>
              <a:t>LHCH vs Cheshire &amp; Merseyside 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5BF9FAD5-BB64-5D06-F492-8E19252DC9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14244" y="2416484"/>
            <a:ext cx="4292363" cy="192017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/>
              <a:t>LHCH came 1</a:t>
            </a:r>
            <a:r>
              <a:rPr lang="en-US" sz="1200" baseline="30000" dirty="0"/>
              <a:t>st</a:t>
            </a:r>
            <a:r>
              <a:rPr lang="en-US" sz="1200" dirty="0"/>
              <a:t> in all 4 key indicators across C&amp;M against all NHS Trusts in 2022: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E9F86-5A6B-49C1-9CD1-827754CC52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66850" y="645062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1A7A7B-F31D-B344-836C-A639F0094DD6}" type="datetime1">
              <a:rPr lang="en-GB" smtClean="0"/>
              <a:pPr>
                <a:spcAft>
                  <a:spcPts val="600"/>
                </a:spcAft>
              </a:pPr>
              <a:t>16/03/2023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24DB95-B286-4E47-BBB8-C1C3EFCF5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1950" y="645062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53DD674-0FE8-9A43-90ED-815A93F2FBA3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2DB874E0-8417-6AA9-F639-BC7FF9A239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5009550"/>
              </p:ext>
            </p:extLst>
          </p:nvPr>
        </p:nvGraphicFramePr>
        <p:xfrm>
          <a:off x="272562" y="2019416"/>
          <a:ext cx="7631811" cy="4118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2B5A49E8-22A0-E593-1EAD-EE0EA16A63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4244" y="2927607"/>
            <a:ext cx="4130265" cy="178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687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B533A999-0D83-FEAB-2529-369B6797DE45}"/>
              </a:ext>
            </a:extLst>
          </p:cNvPr>
          <p:cNvGraphicFramePr>
            <a:graphicFrameLocks noGrp="1"/>
          </p:cNvGraphicFramePr>
          <p:nvPr/>
        </p:nvGraphicFramePr>
        <p:xfrm>
          <a:off x="1524001" y="1"/>
          <a:ext cx="9144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7287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398798A4-A537-3434-815C-014A54DFEA8C}"/>
              </a:ext>
            </a:extLst>
          </p:cNvPr>
          <p:cNvGraphicFramePr>
            <a:graphicFrameLocks noGrp="1"/>
          </p:cNvGraphicFramePr>
          <p:nvPr/>
        </p:nvGraphicFramePr>
        <p:xfrm>
          <a:off x="1524001" y="1"/>
          <a:ext cx="9144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54976738"/>
      </p:ext>
    </p:extLst>
  </p:cSld>
  <p:clrMapOvr>
    <a:masterClrMapping/>
  </p:clrMapOvr>
</p:sld>
</file>

<file path=ppt/theme/theme1.xml><?xml version="1.0" encoding="utf-8"?>
<a:theme xmlns:a="http://schemas.openxmlformats.org/drawingml/2006/main" name="LHCH">
  <a:themeElements>
    <a:clrScheme name="Custom 1">
      <a:dk1>
        <a:srgbClr val="323232"/>
      </a:dk1>
      <a:lt1>
        <a:srgbClr val="FFFFFF"/>
      </a:lt1>
      <a:dk2>
        <a:srgbClr val="4F2683"/>
      </a:dk2>
      <a:lt2>
        <a:srgbClr val="EBEBEB"/>
      </a:lt2>
      <a:accent1>
        <a:srgbClr val="4F2683"/>
      </a:accent1>
      <a:accent2>
        <a:srgbClr val="F7961D"/>
      </a:accent2>
      <a:accent3>
        <a:srgbClr val="C0C0C0"/>
      </a:accent3>
      <a:accent4>
        <a:srgbClr val="28A0DC"/>
      </a:accent4>
      <a:accent5>
        <a:srgbClr val="7DAF64"/>
      </a:accent5>
      <a:accent6>
        <a:srgbClr val="FFC850"/>
      </a:accent6>
      <a:hlink>
        <a:srgbClr val="4B7FD3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HCH" id="{3EFC2655-F634-044D-9862-F122A5DF0291}" vid="{E10AC9EE-8471-4540-BB60-1C0E7746DC28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6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9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2518</TotalTime>
  <Words>783</Words>
  <Application>Microsoft Office PowerPoint</Application>
  <PresentationFormat>Widescreen</PresentationFormat>
  <Paragraphs>103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Arial</vt:lpstr>
      <vt:lpstr>Calibri</vt:lpstr>
      <vt:lpstr>Wingdings</vt:lpstr>
      <vt:lpstr>LHCH</vt:lpstr>
      <vt:lpstr>11_Office Theme</vt:lpstr>
      <vt:lpstr>12_Office Theme</vt:lpstr>
      <vt:lpstr>16_Office Theme</vt:lpstr>
      <vt:lpstr>13_Office Theme</vt:lpstr>
      <vt:lpstr>19_Office Theme</vt:lpstr>
      <vt:lpstr>14_Office Theme</vt:lpstr>
      <vt:lpstr>3_Office Theme</vt:lpstr>
      <vt:lpstr>Office Theme</vt:lpstr>
      <vt:lpstr>2022 National Staff Survey Results </vt:lpstr>
      <vt:lpstr>National Summary</vt:lpstr>
      <vt:lpstr>LHCH Headlines </vt:lpstr>
      <vt:lpstr>LHCH Overview – People Promise</vt:lpstr>
      <vt:lpstr>How LHCH Compares… </vt:lpstr>
      <vt:lpstr>People Promise: LHCH vs Acute Specialist Trusts Position</vt:lpstr>
      <vt:lpstr>LHCH vs Cheshire &amp; Merseyside </vt:lpstr>
      <vt:lpstr>PowerPoint Presentation</vt:lpstr>
      <vt:lpstr>PowerPoint Presentation</vt:lpstr>
      <vt:lpstr>LHCH 2021 vs 2022: 5 Most Improved Scores</vt:lpstr>
      <vt:lpstr>Divisional Overview </vt:lpstr>
      <vt:lpstr>Medicine &amp; Surgical Division</vt:lpstr>
      <vt:lpstr>Clinical Services Division</vt:lpstr>
      <vt:lpstr>Non-Clinical Support &amp; Corporate Division</vt:lpstr>
      <vt:lpstr>Areas for Improvement  </vt:lpstr>
      <vt:lpstr>Focus Areas</vt:lpstr>
      <vt:lpstr>Next Steps   </vt:lpstr>
      <vt:lpstr>Next steps…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Year People Strategy</dc:title>
  <dc:creator>Beth Williams-Lally</dc:creator>
  <cp:lastModifiedBy>Karen Nightingall</cp:lastModifiedBy>
  <cp:revision>43</cp:revision>
  <dcterms:created xsi:type="dcterms:W3CDTF">2021-10-05T12:37:37Z</dcterms:created>
  <dcterms:modified xsi:type="dcterms:W3CDTF">2023-03-16T12:31:29Z</dcterms:modified>
</cp:coreProperties>
</file>